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0" r:id="rId3"/>
    <p:sldId id="263" r:id="rId4"/>
    <p:sldId id="257" r:id="rId5"/>
    <p:sldId id="258" r:id="rId6"/>
    <p:sldId id="264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00"/>
    <a:srgbClr val="DEEBF7"/>
    <a:srgbClr val="DFE7F5"/>
    <a:srgbClr val="DAE3F3"/>
    <a:srgbClr val="F27272"/>
    <a:srgbClr val="FEE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D91B-1EC0-441F-BD5F-6764E566CF19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5F51B-BD6A-403C-8823-F66BB26A1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718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2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314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8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37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4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88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38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8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0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3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AD652-F15B-4DE8-AB54-DC3D2C0A95E1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051F-2FBA-4EEC-8379-40CA149A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07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o.mgpu.ru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3829" y="1469874"/>
            <a:ext cx="6778171" cy="538812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3639" y="1464666"/>
            <a:ext cx="11359165" cy="2216787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Продвижение программ дополнительного образования детей и взрослых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34786" y="5764695"/>
            <a:ext cx="3522428" cy="640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28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r>
              <a:rPr lang="ru-RU" sz="28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26.02.2018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4794637" y="4376604"/>
            <a:ext cx="707677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Инна Владимировна Соболева,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и.о</a:t>
            </a: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. директора центра продвижения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ИНО МГПУ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4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6561" y="3039453"/>
            <a:ext cx="7169465" cy="37856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4310" y="347275"/>
            <a:ext cx="10224871" cy="588764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Segoe UI Light" charset="0"/>
                <a:ea typeface="Segoe UI Light" charset="0"/>
                <a:cs typeface="Segoe UI Light" charset="0"/>
              </a:rPr>
              <a:t>Набор инструментов для продвижения программ ДО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5094036" y="5271247"/>
            <a:ext cx="3879635" cy="1699550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FEEDE6">
              <a:alpha val="90000"/>
            </a:srgbClr>
          </a:solidFill>
          <a:ln>
            <a:solidFill>
              <a:schemeClr val="accent2">
                <a:alpha val="9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Печатная продукция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Продвижение в поисковиках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Контекстная реклама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Обмен баннерами</a:t>
            </a:r>
          </a:p>
        </p:txBody>
      </p:sp>
      <p:sp>
        <p:nvSpPr>
          <p:cNvPr id="14" name="Полилиния 13"/>
          <p:cNvSpPr/>
          <p:nvPr/>
        </p:nvSpPr>
        <p:spPr>
          <a:xfrm>
            <a:off x="3014449" y="5467220"/>
            <a:ext cx="2253257" cy="1307603"/>
          </a:xfrm>
          <a:custGeom>
            <a:avLst/>
            <a:gdLst>
              <a:gd name="connsiteX0" fmla="*/ 0 w 1987924"/>
              <a:gd name="connsiteY0" fmla="*/ 185673 h 1114017"/>
              <a:gd name="connsiteX1" fmla="*/ 185673 w 1987924"/>
              <a:gd name="connsiteY1" fmla="*/ 0 h 1114017"/>
              <a:gd name="connsiteX2" fmla="*/ 1802251 w 1987924"/>
              <a:gd name="connsiteY2" fmla="*/ 0 h 1114017"/>
              <a:gd name="connsiteX3" fmla="*/ 1987924 w 1987924"/>
              <a:gd name="connsiteY3" fmla="*/ 185673 h 1114017"/>
              <a:gd name="connsiteX4" fmla="*/ 1987924 w 1987924"/>
              <a:gd name="connsiteY4" fmla="*/ 928344 h 1114017"/>
              <a:gd name="connsiteX5" fmla="*/ 1802251 w 1987924"/>
              <a:gd name="connsiteY5" fmla="*/ 1114017 h 1114017"/>
              <a:gd name="connsiteX6" fmla="*/ 185673 w 1987924"/>
              <a:gd name="connsiteY6" fmla="*/ 1114017 h 1114017"/>
              <a:gd name="connsiteX7" fmla="*/ 0 w 1987924"/>
              <a:gd name="connsiteY7" fmla="*/ 928344 h 1114017"/>
              <a:gd name="connsiteX8" fmla="*/ 0 w 1987924"/>
              <a:gd name="connsiteY8" fmla="*/ 185673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7924" h="1114017">
                <a:moveTo>
                  <a:pt x="0" y="185673"/>
                </a:moveTo>
                <a:cubicBezTo>
                  <a:pt x="0" y="83129"/>
                  <a:pt x="83129" y="0"/>
                  <a:pt x="185673" y="0"/>
                </a:cubicBezTo>
                <a:lnTo>
                  <a:pt x="1802251" y="0"/>
                </a:lnTo>
                <a:cubicBezTo>
                  <a:pt x="1904795" y="0"/>
                  <a:pt x="1987924" y="83129"/>
                  <a:pt x="1987924" y="185673"/>
                </a:cubicBezTo>
                <a:lnTo>
                  <a:pt x="1987924" y="928344"/>
                </a:lnTo>
                <a:cubicBezTo>
                  <a:pt x="1987924" y="1030888"/>
                  <a:pt x="1904795" y="1114017"/>
                  <a:pt x="1802251" y="1114017"/>
                </a:cubicBezTo>
                <a:lnTo>
                  <a:pt x="185673" y="1114017"/>
                </a:lnTo>
                <a:cubicBezTo>
                  <a:pt x="83129" y="1114017"/>
                  <a:pt x="0" y="1030888"/>
                  <a:pt x="0" y="928344"/>
                </a:cubicBezTo>
                <a:lnTo>
                  <a:pt x="0" y="185673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2710599"/>
              <a:satOff val="100000"/>
              <a:lumOff val="-1470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0582" tIns="92482" rIns="130582" bIns="92482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Реклама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123655" y="917305"/>
            <a:ext cx="2683375" cy="5863144"/>
          </a:xfrm>
          <a:prstGeom prst="rect">
            <a:avLst/>
          </a:prstGeom>
          <a:solidFill>
            <a:srgbClr val="DEEBF7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Повышение узнаваемости бренда МГПУ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Увеличение числа слушателей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Повторные обращения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Развитие региональной клиентской базы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Формирование тематических сообществ выпускников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5094036" y="3677131"/>
            <a:ext cx="3884505" cy="1889451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FEEDE6">
              <a:alpha val="90000"/>
            </a:srgbClr>
          </a:solidFill>
          <a:ln>
            <a:solidFill>
              <a:schemeClr val="accent2">
                <a:alpha val="9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Оповещения о мероприятиях, пресс-релизы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Пост-релизы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Обмен постами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Ведение групп</a:t>
            </a:r>
          </a:p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5106545" y="2221839"/>
            <a:ext cx="3884505" cy="1827153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FEEDE6">
              <a:alpha val="90000"/>
            </a:srgbClr>
          </a:solidFill>
          <a:ln>
            <a:solidFill>
              <a:schemeClr val="accent2">
                <a:alpha val="9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100" dirty="0"/>
          </a:p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Выставки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PR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-мероприятия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Дни открытых дверей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Акции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Промо-занятия и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вебинары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5094037" y="1079223"/>
            <a:ext cx="3884505" cy="1474347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FEEDE6">
              <a:alpha val="90000"/>
            </a:srgbClr>
          </a:solidFill>
          <a:ln>
            <a:solidFill>
              <a:schemeClr val="accent2">
                <a:alpha val="9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Рассылки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Обзвоны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Встречи с руководителями и </a:t>
            </a:r>
          </a:p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   коллективами </a:t>
            </a:r>
          </a:p>
        </p:txBody>
      </p:sp>
      <p:sp>
        <p:nvSpPr>
          <p:cNvPr id="26" name="Номер слайда 55"/>
          <p:cNvSpPr>
            <a:spLocks noGrp="1"/>
          </p:cNvSpPr>
          <p:nvPr>
            <p:ph type="sldNum" sz="quarter" idx="12"/>
          </p:nvPr>
        </p:nvSpPr>
        <p:spPr>
          <a:xfrm>
            <a:off x="10068626" y="6471419"/>
            <a:ext cx="2057400" cy="365125"/>
          </a:xfrm>
        </p:spPr>
        <p:txBody>
          <a:bodyPr/>
          <a:lstStyle/>
          <a:p>
            <a:r>
              <a:rPr lang="en-US" dirty="0"/>
              <a:t>2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1774310" y="91410"/>
            <a:ext cx="1" cy="987813"/>
          </a:xfrm>
          <a:prstGeom prst="line">
            <a:avLst/>
          </a:prstGeom>
          <a:ln w="28575">
            <a:solidFill>
              <a:srgbClr val="F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1" y="78048"/>
            <a:ext cx="1359971" cy="101453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0074" y="1752832"/>
            <a:ext cx="2520576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Определение сегментов и целевых аудиторий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0074" y="2850363"/>
            <a:ext cx="252057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Анализ рынка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075" y="4171565"/>
            <a:ext cx="252057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Каталог программ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3818" y="4764049"/>
            <a:ext cx="253308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Анонсы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3026955" y="3905354"/>
            <a:ext cx="2184474" cy="1433006"/>
          </a:xfrm>
          <a:custGeom>
            <a:avLst/>
            <a:gdLst>
              <a:gd name="connsiteX0" fmla="*/ 0 w 2154203"/>
              <a:gd name="connsiteY0" fmla="*/ 185673 h 1114017"/>
              <a:gd name="connsiteX1" fmla="*/ 185673 w 2154203"/>
              <a:gd name="connsiteY1" fmla="*/ 0 h 1114017"/>
              <a:gd name="connsiteX2" fmla="*/ 1968530 w 2154203"/>
              <a:gd name="connsiteY2" fmla="*/ 0 h 1114017"/>
              <a:gd name="connsiteX3" fmla="*/ 2154203 w 2154203"/>
              <a:gd name="connsiteY3" fmla="*/ 185673 h 1114017"/>
              <a:gd name="connsiteX4" fmla="*/ 2154203 w 2154203"/>
              <a:gd name="connsiteY4" fmla="*/ 928344 h 1114017"/>
              <a:gd name="connsiteX5" fmla="*/ 1968530 w 2154203"/>
              <a:gd name="connsiteY5" fmla="*/ 1114017 h 1114017"/>
              <a:gd name="connsiteX6" fmla="*/ 185673 w 2154203"/>
              <a:gd name="connsiteY6" fmla="*/ 1114017 h 1114017"/>
              <a:gd name="connsiteX7" fmla="*/ 0 w 2154203"/>
              <a:gd name="connsiteY7" fmla="*/ 928344 h 1114017"/>
              <a:gd name="connsiteX8" fmla="*/ 0 w 2154203"/>
              <a:gd name="connsiteY8" fmla="*/ 185673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4203" h="1114017">
                <a:moveTo>
                  <a:pt x="0" y="185673"/>
                </a:moveTo>
                <a:cubicBezTo>
                  <a:pt x="0" y="83129"/>
                  <a:pt x="83129" y="0"/>
                  <a:pt x="185673" y="0"/>
                </a:cubicBezTo>
                <a:lnTo>
                  <a:pt x="1968530" y="0"/>
                </a:lnTo>
                <a:cubicBezTo>
                  <a:pt x="2071074" y="0"/>
                  <a:pt x="2154203" y="83129"/>
                  <a:pt x="2154203" y="185673"/>
                </a:cubicBezTo>
                <a:lnTo>
                  <a:pt x="2154203" y="928344"/>
                </a:lnTo>
                <a:cubicBezTo>
                  <a:pt x="2154203" y="1030888"/>
                  <a:pt x="2071074" y="1114017"/>
                  <a:pt x="1968530" y="1114017"/>
                </a:cubicBezTo>
                <a:lnTo>
                  <a:pt x="185673" y="1114017"/>
                </a:lnTo>
                <a:cubicBezTo>
                  <a:pt x="83129" y="1114017"/>
                  <a:pt x="0" y="1030888"/>
                  <a:pt x="0" y="928344"/>
                </a:cubicBezTo>
                <a:lnTo>
                  <a:pt x="0" y="185673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1807066"/>
              <a:satOff val="66667"/>
              <a:lumOff val="-9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0582" tIns="92482" rIns="130582" bIns="9248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Сайт,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социальные сети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3014449" y="2449615"/>
            <a:ext cx="2184474" cy="1369106"/>
          </a:xfrm>
          <a:custGeom>
            <a:avLst/>
            <a:gdLst>
              <a:gd name="connsiteX0" fmla="*/ 0 w 2529605"/>
              <a:gd name="connsiteY0" fmla="*/ 162653 h 975901"/>
              <a:gd name="connsiteX1" fmla="*/ 162653 w 2529605"/>
              <a:gd name="connsiteY1" fmla="*/ 0 h 975901"/>
              <a:gd name="connsiteX2" fmla="*/ 2366952 w 2529605"/>
              <a:gd name="connsiteY2" fmla="*/ 0 h 975901"/>
              <a:gd name="connsiteX3" fmla="*/ 2529605 w 2529605"/>
              <a:gd name="connsiteY3" fmla="*/ 162653 h 975901"/>
              <a:gd name="connsiteX4" fmla="*/ 2529605 w 2529605"/>
              <a:gd name="connsiteY4" fmla="*/ 813248 h 975901"/>
              <a:gd name="connsiteX5" fmla="*/ 2366952 w 2529605"/>
              <a:gd name="connsiteY5" fmla="*/ 975901 h 975901"/>
              <a:gd name="connsiteX6" fmla="*/ 162653 w 2529605"/>
              <a:gd name="connsiteY6" fmla="*/ 975901 h 975901"/>
              <a:gd name="connsiteX7" fmla="*/ 0 w 2529605"/>
              <a:gd name="connsiteY7" fmla="*/ 813248 h 975901"/>
              <a:gd name="connsiteX8" fmla="*/ 0 w 2529605"/>
              <a:gd name="connsiteY8" fmla="*/ 162653 h 97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9605" h="975901">
                <a:moveTo>
                  <a:pt x="0" y="162653"/>
                </a:moveTo>
                <a:cubicBezTo>
                  <a:pt x="0" y="72822"/>
                  <a:pt x="72822" y="0"/>
                  <a:pt x="162653" y="0"/>
                </a:cubicBezTo>
                <a:lnTo>
                  <a:pt x="2366952" y="0"/>
                </a:lnTo>
                <a:cubicBezTo>
                  <a:pt x="2456783" y="0"/>
                  <a:pt x="2529605" y="72822"/>
                  <a:pt x="2529605" y="162653"/>
                </a:cubicBezTo>
                <a:lnTo>
                  <a:pt x="2529605" y="813248"/>
                </a:lnTo>
                <a:cubicBezTo>
                  <a:pt x="2529605" y="903079"/>
                  <a:pt x="2456783" y="975901"/>
                  <a:pt x="2366952" y="975901"/>
                </a:cubicBezTo>
                <a:lnTo>
                  <a:pt x="162653" y="975901"/>
                </a:lnTo>
                <a:cubicBezTo>
                  <a:pt x="72822" y="975901"/>
                  <a:pt x="0" y="903079"/>
                  <a:pt x="0" y="813248"/>
                </a:cubicBezTo>
                <a:lnTo>
                  <a:pt x="0" y="162653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903533"/>
              <a:satOff val="33333"/>
              <a:lumOff val="-490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840" tIns="85740" rIns="123840" bIns="857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Мероприятия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3014449" y="1266918"/>
            <a:ext cx="2184474" cy="1096064"/>
          </a:xfrm>
          <a:custGeom>
            <a:avLst/>
            <a:gdLst>
              <a:gd name="connsiteX0" fmla="*/ 0 w 2338917"/>
              <a:gd name="connsiteY0" fmla="*/ 190813 h 1144853"/>
              <a:gd name="connsiteX1" fmla="*/ 190813 w 2338917"/>
              <a:gd name="connsiteY1" fmla="*/ 0 h 1144853"/>
              <a:gd name="connsiteX2" fmla="*/ 2148104 w 2338917"/>
              <a:gd name="connsiteY2" fmla="*/ 0 h 1144853"/>
              <a:gd name="connsiteX3" fmla="*/ 2338917 w 2338917"/>
              <a:gd name="connsiteY3" fmla="*/ 190813 h 1144853"/>
              <a:gd name="connsiteX4" fmla="*/ 2338917 w 2338917"/>
              <a:gd name="connsiteY4" fmla="*/ 954040 h 1144853"/>
              <a:gd name="connsiteX5" fmla="*/ 2148104 w 2338917"/>
              <a:gd name="connsiteY5" fmla="*/ 1144853 h 1144853"/>
              <a:gd name="connsiteX6" fmla="*/ 190813 w 2338917"/>
              <a:gd name="connsiteY6" fmla="*/ 1144853 h 1144853"/>
              <a:gd name="connsiteX7" fmla="*/ 0 w 2338917"/>
              <a:gd name="connsiteY7" fmla="*/ 954040 h 1144853"/>
              <a:gd name="connsiteX8" fmla="*/ 0 w 2338917"/>
              <a:gd name="connsiteY8" fmla="*/ 190813 h 1144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8917" h="1144853">
                <a:moveTo>
                  <a:pt x="0" y="190813"/>
                </a:moveTo>
                <a:cubicBezTo>
                  <a:pt x="0" y="85430"/>
                  <a:pt x="85430" y="0"/>
                  <a:pt x="190813" y="0"/>
                </a:cubicBezTo>
                <a:lnTo>
                  <a:pt x="2148104" y="0"/>
                </a:lnTo>
                <a:cubicBezTo>
                  <a:pt x="2253487" y="0"/>
                  <a:pt x="2338917" y="85430"/>
                  <a:pt x="2338917" y="190813"/>
                </a:cubicBezTo>
                <a:lnTo>
                  <a:pt x="2338917" y="954040"/>
                </a:lnTo>
                <a:cubicBezTo>
                  <a:pt x="2338917" y="1059423"/>
                  <a:pt x="2253487" y="1144853"/>
                  <a:pt x="2148104" y="1144853"/>
                </a:cubicBezTo>
                <a:lnTo>
                  <a:pt x="190813" y="1144853"/>
                </a:lnTo>
                <a:cubicBezTo>
                  <a:pt x="85430" y="1144853"/>
                  <a:pt x="0" y="1059423"/>
                  <a:pt x="0" y="954040"/>
                </a:cubicBezTo>
                <a:lnTo>
                  <a:pt x="0" y="190813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2087" tIns="93987" rIns="132087" bIns="93987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Прямое продвижение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3818" y="5338360"/>
            <a:ext cx="2520574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Рекламно-информационные материалы</a:t>
            </a:r>
          </a:p>
        </p:txBody>
      </p:sp>
    </p:spTree>
    <p:extLst>
      <p:ext uri="{BB962C8B-B14F-4D97-AF65-F5344CB8AC3E}">
        <p14:creationId xmlns:p14="http://schemas.microsoft.com/office/powerpoint/2010/main" val="1188428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C:\Users\Anya\Desktop\Рисунок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3518" y="2468757"/>
            <a:ext cx="1027345" cy="1014505"/>
          </a:xfrm>
          <a:prstGeom prst="rect">
            <a:avLst/>
          </a:prstGeom>
          <a:noFill/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3739" y="3117535"/>
            <a:ext cx="7169465" cy="37856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5543" y="284797"/>
            <a:ext cx="4599596" cy="588764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  <a:t>Базы клиентов</a:t>
            </a:r>
          </a:p>
        </p:txBody>
      </p:sp>
      <p:sp>
        <p:nvSpPr>
          <p:cNvPr id="26" name="Номер слайда 55"/>
          <p:cNvSpPr>
            <a:spLocks noGrp="1"/>
          </p:cNvSpPr>
          <p:nvPr>
            <p:ph type="sldNum" sz="quarter" idx="12"/>
          </p:nvPr>
        </p:nvSpPr>
        <p:spPr>
          <a:xfrm>
            <a:off x="10068626" y="6471419"/>
            <a:ext cx="2057400" cy="365125"/>
          </a:xfrm>
        </p:spPr>
        <p:txBody>
          <a:bodyPr/>
          <a:lstStyle/>
          <a:p>
            <a:r>
              <a:rPr lang="en-US" dirty="0"/>
              <a:t>3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1774310" y="91410"/>
            <a:ext cx="1" cy="987813"/>
          </a:xfrm>
          <a:prstGeom prst="line">
            <a:avLst/>
          </a:prstGeom>
          <a:ln w="28575">
            <a:solidFill>
              <a:srgbClr val="D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1" y="78048"/>
            <a:ext cx="1359971" cy="101453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725261" y="1877453"/>
            <a:ext cx="1451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2025</a:t>
            </a:r>
            <a:r>
              <a:rPr lang="ru-RU" dirty="0"/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чел.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964" y="2484022"/>
            <a:ext cx="3501827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БАЗА ОУ Москвы и МО </a:t>
            </a:r>
          </a:p>
        </p:txBody>
      </p:sp>
      <p:sp>
        <p:nvSpPr>
          <p:cNvPr id="36" name="Объект 2"/>
          <p:cNvSpPr txBox="1">
            <a:spLocks/>
          </p:cNvSpPr>
          <p:nvPr/>
        </p:nvSpPr>
        <p:spPr>
          <a:xfrm>
            <a:off x="290732" y="3123983"/>
            <a:ext cx="4621963" cy="2770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284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детских садов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336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школ, лицеев, гимназий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88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центров ДО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21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колледжей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25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ОУ с углубленным изучением химии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1 200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участников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вебинаров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и семинаров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62618" y="2696388"/>
            <a:ext cx="704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754</a:t>
            </a:r>
          </a:p>
        </p:txBody>
      </p:sp>
      <p:sp>
        <p:nvSpPr>
          <p:cNvPr id="39" name="Объект 2"/>
          <p:cNvSpPr txBox="1">
            <a:spLocks/>
          </p:cNvSpPr>
          <p:nvPr/>
        </p:nvSpPr>
        <p:spPr>
          <a:xfrm>
            <a:off x="6375911" y="3082153"/>
            <a:ext cx="5750115" cy="2525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483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детских садов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1 157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школ, лицеев, гимназий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158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центров ДО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166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колледжей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100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коррекционных школ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114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ИДО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1 400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участников </a:t>
            </a:r>
            <a:r>
              <a:rPr lang="ru-RU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вебинаров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и семинаров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611031" y="2698058"/>
            <a:ext cx="1224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</a:t>
            </a:r>
            <a:r>
              <a:rPr lang="ru-RU" b="1" cap="all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DE0000"/>
                </a:solidFill>
                <a:latin typeface="Segoe UI Light" charset="0"/>
                <a:cs typeface="Segoe UI Light" charset="0"/>
              </a:rPr>
              <a:t>178</a:t>
            </a:r>
            <a:endParaRPr lang="ru-RU" sz="24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pic>
        <p:nvPicPr>
          <p:cNvPr id="43" name="Picture 2" descr="C:\Users\Anya\Desktop\Рисунок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02863" y="2414548"/>
            <a:ext cx="1027345" cy="1095354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7421577" y="2468821"/>
            <a:ext cx="330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БАЗА ОУ РФ 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881" y="1112433"/>
            <a:ext cx="715938" cy="7159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358765" y="1893275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825</a:t>
            </a:r>
            <a:r>
              <a:rPr lang="ru-RU" sz="20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чел. </a:t>
            </a:r>
            <a:endParaRPr lang="ru-RU" sz="20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597" y="1079224"/>
            <a:ext cx="724655" cy="76484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551550" y="1877453"/>
            <a:ext cx="1306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1938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чел.</a:t>
            </a: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485" y="1115122"/>
            <a:ext cx="748423" cy="754697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614897" y="1893276"/>
            <a:ext cx="1297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1126</a:t>
            </a:r>
            <a:r>
              <a:rPr lang="ru-RU" dirty="0"/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чел. </a:t>
            </a:r>
          </a:p>
        </p:txBody>
      </p:sp>
      <p:pic>
        <p:nvPicPr>
          <p:cNvPr id="47" name="Рисунок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413" y="1088790"/>
            <a:ext cx="691854" cy="763224"/>
          </a:xfrm>
          <a:prstGeom prst="rect">
            <a:avLst/>
          </a:prstGeom>
        </p:spPr>
      </p:pic>
      <p:sp>
        <p:nvSpPr>
          <p:cNvPr id="48" name="Прямоугольник 47"/>
          <p:cNvSpPr/>
          <p:nvPr/>
        </p:nvSpPr>
        <p:spPr>
          <a:xfrm>
            <a:off x="5598452" y="1895957"/>
            <a:ext cx="1266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526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чел.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43" y="1118663"/>
            <a:ext cx="751157" cy="75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41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Рисунок 9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7155" y="3280859"/>
            <a:ext cx="5321247" cy="353678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153" y="99956"/>
            <a:ext cx="10167944" cy="146304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  <a:t>Взаимодействие при разработке и продвижении </a:t>
            </a:r>
            <a:b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</a:br>
            <a: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  <a:t>программ ДО</a:t>
            </a:r>
            <a:b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</a:br>
            <a:endParaRPr lang="ru-RU" sz="2000" b="1" dirty="0"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091" y="1180071"/>
            <a:ext cx="14402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8097C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рынка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7933" y="1719585"/>
            <a:ext cx="144534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заказа (ТЗ</a:t>
            </a:r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630562" y="1010342"/>
            <a:ext cx="177676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Размещение на портале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Dpomos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(при необходимости)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23252" y="4579667"/>
            <a:ext cx="2565073" cy="1200329"/>
          </a:xfrm>
          <a:prstGeom prst="rect">
            <a:avLst/>
          </a:prstGeom>
          <a:solidFill>
            <a:srgbClr val="FDE3DB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проекта рабочего плана, специальных предложений по цене и оплате ППС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10 дней до начала программы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485436" y="3575953"/>
            <a:ext cx="3177699" cy="646331"/>
          </a:xfrm>
          <a:prstGeom prst="rect">
            <a:avLst/>
          </a:prstGeom>
          <a:solidFill>
            <a:srgbClr val="FDE3DB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Подготовка текстов (ключевого контента) анонсов, иных рекламных материалов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30 дней до начала программы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39214" y="2448519"/>
            <a:ext cx="144021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/>
            </a:lvl1pPr>
          </a:lstStyle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Рассылка ТЗ, консультации по разработке программ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116278" y="2172021"/>
            <a:ext cx="1646998" cy="461665"/>
          </a:xfrm>
          <a:prstGeom prst="rect">
            <a:avLst/>
          </a:prstGeom>
          <a:solidFill>
            <a:srgbClr val="FDE3DB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программы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22093" y="1987353"/>
            <a:ext cx="278103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Регистрация, техническая экспертиза программ, организация внешней/внутренней экспертизы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3-14 дней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791504" y="2410938"/>
            <a:ext cx="1252649" cy="830997"/>
          </a:xfrm>
          <a:prstGeom prst="rect">
            <a:avLst/>
          </a:prstGeom>
          <a:solidFill>
            <a:srgbClr val="DEEBF7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утверждения программ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дня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199031" y="5382685"/>
            <a:ext cx="2431531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/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Рассмотрение/согласование, утверждение рабочего плана,  финансовых параметров, сметы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дня</a:t>
            </a:r>
          </a:p>
        </p:txBody>
      </p:sp>
      <p:cxnSp>
        <p:nvCxnSpPr>
          <p:cNvPr id="41" name="Соединительная линия уступом 40"/>
          <p:cNvCxnSpPr>
            <a:stCxn id="61" idx="3"/>
            <a:endCxn id="63" idx="1"/>
          </p:cNvCxnSpPr>
          <p:nvPr/>
        </p:nvCxnSpPr>
        <p:spPr>
          <a:xfrm>
            <a:off x="3763276" y="2325965"/>
            <a:ext cx="358817" cy="76887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Соединительная линия уступом 43"/>
          <p:cNvCxnSpPr>
            <a:stCxn id="63" idx="3"/>
            <a:endCxn id="65" idx="1"/>
          </p:cNvCxnSpPr>
          <p:nvPr/>
        </p:nvCxnSpPr>
        <p:spPr>
          <a:xfrm>
            <a:off x="6903125" y="2402852"/>
            <a:ext cx="888379" cy="42358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140" idx="3"/>
          </p:cNvCxnSpPr>
          <p:nvPr/>
        </p:nvCxnSpPr>
        <p:spPr>
          <a:xfrm>
            <a:off x="6663135" y="3899119"/>
            <a:ext cx="796677" cy="45594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5" name="Соединительная линия уступом 84"/>
          <p:cNvCxnSpPr>
            <a:stCxn id="61" idx="2"/>
            <a:endCxn id="140" idx="1"/>
          </p:cNvCxnSpPr>
          <p:nvPr/>
        </p:nvCxnSpPr>
        <p:spPr>
          <a:xfrm rot="16200000" flipH="1">
            <a:off x="2630981" y="2942481"/>
            <a:ext cx="1163250" cy="545659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Соединительная линия уступом 89"/>
          <p:cNvCxnSpPr>
            <a:stCxn id="61" idx="2"/>
            <a:endCxn id="62" idx="1"/>
          </p:cNvCxnSpPr>
          <p:nvPr/>
        </p:nvCxnSpPr>
        <p:spPr>
          <a:xfrm rot="16200000" flipH="1">
            <a:off x="1808442" y="3765021"/>
            <a:ext cx="2546145" cy="283475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>
            <a:stCxn id="62" idx="2"/>
            <a:endCxn id="66" idx="1"/>
          </p:cNvCxnSpPr>
          <p:nvPr/>
        </p:nvCxnSpPr>
        <p:spPr>
          <a:xfrm rot="16200000" flipH="1">
            <a:off x="5297150" y="4988635"/>
            <a:ext cx="110521" cy="169324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8" name="Соединительная линия уступом 97"/>
          <p:cNvCxnSpPr>
            <a:stCxn id="66" idx="3"/>
            <a:endCxn id="82" idx="2"/>
          </p:cNvCxnSpPr>
          <p:nvPr/>
        </p:nvCxnSpPr>
        <p:spPr>
          <a:xfrm flipV="1">
            <a:off x="8630562" y="3833251"/>
            <a:ext cx="2301437" cy="2057266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150849" y="5192040"/>
            <a:ext cx="1512087" cy="276999"/>
          </a:xfrm>
          <a:prstGeom prst="rect">
            <a:avLst/>
          </a:prstGeom>
          <a:solidFill>
            <a:srgbClr val="FDE3DB"/>
          </a:solidFill>
          <a:ln>
            <a:solidFill>
              <a:srgbClr val="F77A5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/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Исполнитель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64227" y="4850439"/>
            <a:ext cx="149870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Координатор</a:t>
            </a:r>
          </a:p>
        </p:txBody>
      </p:sp>
      <p:cxnSp>
        <p:nvCxnSpPr>
          <p:cNvPr id="47" name="Соединительная линия уступом 46"/>
          <p:cNvCxnSpPr>
            <a:stCxn id="59" idx="3"/>
            <a:endCxn id="61" idx="1"/>
          </p:cNvCxnSpPr>
          <p:nvPr/>
        </p:nvCxnSpPr>
        <p:spPr>
          <a:xfrm flipV="1">
            <a:off x="1779433" y="2402854"/>
            <a:ext cx="336845" cy="46116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0597900" y="1764672"/>
            <a:ext cx="129130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Размещение в каталогах, портале МГПУ,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продвижение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0286348" y="3371586"/>
            <a:ext cx="129130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2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Объявление набора</a:t>
            </a:r>
          </a:p>
        </p:txBody>
      </p:sp>
      <p:cxnSp>
        <p:nvCxnSpPr>
          <p:cNvPr id="86" name="Соединительная линия уступом 85"/>
          <p:cNvCxnSpPr>
            <a:endCxn id="79" idx="1"/>
          </p:cNvCxnSpPr>
          <p:nvPr/>
        </p:nvCxnSpPr>
        <p:spPr>
          <a:xfrm rot="5400000" flipH="1" flipV="1">
            <a:off x="9365051" y="2989435"/>
            <a:ext cx="2042113" cy="423586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Соединительная линия уступом 53"/>
          <p:cNvCxnSpPr>
            <a:stCxn id="65" idx="0"/>
            <a:endCxn id="45" idx="2"/>
          </p:cNvCxnSpPr>
          <p:nvPr/>
        </p:nvCxnSpPr>
        <p:spPr>
          <a:xfrm rot="5400000" flipH="1" flipV="1">
            <a:off x="8591254" y="1483249"/>
            <a:ext cx="754265" cy="110111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Соединительная линия уступом 112"/>
          <p:cNvCxnSpPr>
            <a:stCxn id="65" idx="3"/>
            <a:endCxn id="79" idx="1"/>
          </p:cNvCxnSpPr>
          <p:nvPr/>
        </p:nvCxnSpPr>
        <p:spPr>
          <a:xfrm flipV="1">
            <a:off x="9044153" y="2180171"/>
            <a:ext cx="1553747" cy="64626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3" idx="2"/>
            <a:endCxn id="59" idx="0"/>
          </p:cNvCxnSpPr>
          <p:nvPr/>
        </p:nvCxnSpPr>
        <p:spPr>
          <a:xfrm flipH="1">
            <a:off x="1059324" y="2181250"/>
            <a:ext cx="1280" cy="267269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060604" y="1463040"/>
            <a:ext cx="0" cy="28894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Соединительная линия уступом 136"/>
          <p:cNvCxnSpPr/>
          <p:nvPr/>
        </p:nvCxnSpPr>
        <p:spPr>
          <a:xfrm rot="10800000">
            <a:off x="6663136" y="3796936"/>
            <a:ext cx="796677" cy="425348"/>
          </a:xfrm>
          <a:prstGeom prst="bentConnector3">
            <a:avLst>
              <a:gd name="adj1" fmla="val 3519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Овал 138"/>
          <p:cNvSpPr/>
          <p:nvPr/>
        </p:nvSpPr>
        <p:spPr>
          <a:xfrm>
            <a:off x="7147384" y="3628657"/>
            <a:ext cx="1371144" cy="27810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доработка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1" y="78048"/>
            <a:ext cx="1359971" cy="1014539"/>
          </a:xfrm>
          <a:prstGeom prst="rect">
            <a:avLst/>
          </a:prstGeom>
        </p:spPr>
      </p:pic>
      <p:cxnSp>
        <p:nvCxnSpPr>
          <p:cNvPr id="37" name="Прямая соединительная линия 36"/>
          <p:cNvCxnSpPr/>
          <p:nvPr/>
        </p:nvCxnSpPr>
        <p:spPr>
          <a:xfrm flipH="1">
            <a:off x="1774310" y="91410"/>
            <a:ext cx="1" cy="987813"/>
          </a:xfrm>
          <a:prstGeom prst="line">
            <a:avLst/>
          </a:prstGeom>
          <a:ln w="28575">
            <a:solidFill>
              <a:srgbClr val="F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17453" y="6405605"/>
            <a:ext cx="2743200" cy="365125"/>
          </a:xfrm>
        </p:spPr>
        <p:txBody>
          <a:bodyPr/>
          <a:lstStyle/>
          <a:p>
            <a:fld id="{69329E76-C468-4D5C-8D7A-EB6126F66CC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70659" y="3978510"/>
            <a:ext cx="3218394" cy="830997"/>
          </a:xfrm>
          <a:prstGeom prst="rect">
            <a:avLst/>
          </a:prstGeom>
          <a:solidFill>
            <a:srgbClr val="DEEBF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Разработка, оформление и согласование рекламно-информационных материалов, каналов и площадок продвижения  </a:t>
            </a:r>
          </a:p>
          <a:p>
            <a:pPr algn="ctr"/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10 дней</a:t>
            </a:r>
          </a:p>
        </p:txBody>
      </p:sp>
    </p:spTree>
    <p:extLst>
      <p:ext uri="{BB962C8B-B14F-4D97-AF65-F5344CB8AC3E}">
        <p14:creationId xmlns:p14="http://schemas.microsoft.com/office/powerpoint/2010/main" val="110955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6561" y="3039453"/>
            <a:ext cx="7169465" cy="37856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749" y="353177"/>
            <a:ext cx="10473719" cy="58876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Segoe UI Light" charset="0"/>
                <a:ea typeface="Segoe UI Light" charset="0"/>
                <a:cs typeface="Segoe UI Light" charset="0"/>
              </a:rPr>
              <a:t>СОВМЕСТНАЯ РАБОТА ПО ПРОДВИЖЕНИЮ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445674" y="1952904"/>
            <a:ext cx="3163907" cy="753769"/>
          </a:xfrm>
          <a:custGeom>
            <a:avLst/>
            <a:gdLst>
              <a:gd name="connsiteX0" fmla="*/ 0 w 2338917"/>
              <a:gd name="connsiteY0" fmla="*/ 190813 h 1144853"/>
              <a:gd name="connsiteX1" fmla="*/ 190813 w 2338917"/>
              <a:gd name="connsiteY1" fmla="*/ 0 h 1144853"/>
              <a:gd name="connsiteX2" fmla="*/ 2148104 w 2338917"/>
              <a:gd name="connsiteY2" fmla="*/ 0 h 1144853"/>
              <a:gd name="connsiteX3" fmla="*/ 2338917 w 2338917"/>
              <a:gd name="connsiteY3" fmla="*/ 190813 h 1144853"/>
              <a:gd name="connsiteX4" fmla="*/ 2338917 w 2338917"/>
              <a:gd name="connsiteY4" fmla="*/ 954040 h 1144853"/>
              <a:gd name="connsiteX5" fmla="*/ 2148104 w 2338917"/>
              <a:gd name="connsiteY5" fmla="*/ 1144853 h 1144853"/>
              <a:gd name="connsiteX6" fmla="*/ 190813 w 2338917"/>
              <a:gd name="connsiteY6" fmla="*/ 1144853 h 1144853"/>
              <a:gd name="connsiteX7" fmla="*/ 0 w 2338917"/>
              <a:gd name="connsiteY7" fmla="*/ 954040 h 1144853"/>
              <a:gd name="connsiteX8" fmla="*/ 0 w 2338917"/>
              <a:gd name="connsiteY8" fmla="*/ 190813 h 1144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8917" h="1144853">
                <a:moveTo>
                  <a:pt x="0" y="190813"/>
                </a:moveTo>
                <a:cubicBezTo>
                  <a:pt x="0" y="85430"/>
                  <a:pt x="85430" y="0"/>
                  <a:pt x="190813" y="0"/>
                </a:cubicBezTo>
                <a:lnTo>
                  <a:pt x="2148104" y="0"/>
                </a:lnTo>
                <a:cubicBezTo>
                  <a:pt x="2253487" y="0"/>
                  <a:pt x="2338917" y="85430"/>
                  <a:pt x="2338917" y="190813"/>
                </a:cubicBezTo>
                <a:lnTo>
                  <a:pt x="2338917" y="954040"/>
                </a:lnTo>
                <a:cubicBezTo>
                  <a:pt x="2338917" y="1059423"/>
                  <a:pt x="2253487" y="1144853"/>
                  <a:pt x="2148104" y="1144853"/>
                </a:cubicBezTo>
                <a:lnTo>
                  <a:pt x="190813" y="1144853"/>
                </a:lnTo>
                <a:cubicBezTo>
                  <a:pt x="85430" y="1144853"/>
                  <a:pt x="0" y="1059423"/>
                  <a:pt x="0" y="954040"/>
                </a:cubicBezTo>
                <a:lnTo>
                  <a:pt x="0" y="190813"/>
                </a:lnTo>
                <a:close/>
              </a:path>
            </a:pathLst>
          </a:custGeom>
          <a:solidFill>
            <a:srgbClr val="FEEDE6"/>
          </a:solidFill>
          <a:ln>
            <a:solidFill>
              <a:srgbClr val="F38A6D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2087" tIns="93987" rIns="132087" bIns="9398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Тексты анонсов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445679" y="3045835"/>
            <a:ext cx="3163905" cy="779091"/>
          </a:xfrm>
          <a:custGeom>
            <a:avLst/>
            <a:gdLst>
              <a:gd name="connsiteX0" fmla="*/ 0 w 2529605"/>
              <a:gd name="connsiteY0" fmla="*/ 162653 h 975901"/>
              <a:gd name="connsiteX1" fmla="*/ 162653 w 2529605"/>
              <a:gd name="connsiteY1" fmla="*/ 0 h 975901"/>
              <a:gd name="connsiteX2" fmla="*/ 2366952 w 2529605"/>
              <a:gd name="connsiteY2" fmla="*/ 0 h 975901"/>
              <a:gd name="connsiteX3" fmla="*/ 2529605 w 2529605"/>
              <a:gd name="connsiteY3" fmla="*/ 162653 h 975901"/>
              <a:gd name="connsiteX4" fmla="*/ 2529605 w 2529605"/>
              <a:gd name="connsiteY4" fmla="*/ 813248 h 975901"/>
              <a:gd name="connsiteX5" fmla="*/ 2366952 w 2529605"/>
              <a:gd name="connsiteY5" fmla="*/ 975901 h 975901"/>
              <a:gd name="connsiteX6" fmla="*/ 162653 w 2529605"/>
              <a:gd name="connsiteY6" fmla="*/ 975901 h 975901"/>
              <a:gd name="connsiteX7" fmla="*/ 0 w 2529605"/>
              <a:gd name="connsiteY7" fmla="*/ 813248 h 975901"/>
              <a:gd name="connsiteX8" fmla="*/ 0 w 2529605"/>
              <a:gd name="connsiteY8" fmla="*/ 162653 h 97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9605" h="975901">
                <a:moveTo>
                  <a:pt x="0" y="162653"/>
                </a:moveTo>
                <a:cubicBezTo>
                  <a:pt x="0" y="72822"/>
                  <a:pt x="72822" y="0"/>
                  <a:pt x="162653" y="0"/>
                </a:cubicBezTo>
                <a:lnTo>
                  <a:pt x="2366952" y="0"/>
                </a:lnTo>
                <a:cubicBezTo>
                  <a:pt x="2456783" y="0"/>
                  <a:pt x="2529605" y="72822"/>
                  <a:pt x="2529605" y="162653"/>
                </a:cubicBezTo>
                <a:lnTo>
                  <a:pt x="2529605" y="813248"/>
                </a:lnTo>
                <a:cubicBezTo>
                  <a:pt x="2529605" y="903079"/>
                  <a:pt x="2456783" y="975901"/>
                  <a:pt x="2366952" y="975901"/>
                </a:cubicBezTo>
                <a:lnTo>
                  <a:pt x="162653" y="975901"/>
                </a:lnTo>
                <a:cubicBezTo>
                  <a:pt x="72822" y="975901"/>
                  <a:pt x="0" y="903079"/>
                  <a:pt x="0" y="813248"/>
                </a:cubicBezTo>
                <a:lnTo>
                  <a:pt x="0" y="162653"/>
                </a:lnTo>
                <a:close/>
              </a:path>
            </a:pathLst>
          </a:custGeom>
          <a:solidFill>
            <a:srgbClr val="FEEDE6"/>
          </a:solidFill>
          <a:ln>
            <a:solidFill>
              <a:srgbClr val="F38A6D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903533"/>
              <a:satOff val="33333"/>
              <a:lumOff val="-490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3840" tIns="85740" rIns="123840" bIns="8574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Авторские статьи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445677" y="4230428"/>
            <a:ext cx="3163907" cy="798663"/>
          </a:xfrm>
          <a:custGeom>
            <a:avLst/>
            <a:gdLst>
              <a:gd name="connsiteX0" fmla="*/ 0 w 2154203"/>
              <a:gd name="connsiteY0" fmla="*/ 185673 h 1114017"/>
              <a:gd name="connsiteX1" fmla="*/ 185673 w 2154203"/>
              <a:gd name="connsiteY1" fmla="*/ 0 h 1114017"/>
              <a:gd name="connsiteX2" fmla="*/ 1968530 w 2154203"/>
              <a:gd name="connsiteY2" fmla="*/ 0 h 1114017"/>
              <a:gd name="connsiteX3" fmla="*/ 2154203 w 2154203"/>
              <a:gd name="connsiteY3" fmla="*/ 185673 h 1114017"/>
              <a:gd name="connsiteX4" fmla="*/ 2154203 w 2154203"/>
              <a:gd name="connsiteY4" fmla="*/ 928344 h 1114017"/>
              <a:gd name="connsiteX5" fmla="*/ 1968530 w 2154203"/>
              <a:gd name="connsiteY5" fmla="*/ 1114017 h 1114017"/>
              <a:gd name="connsiteX6" fmla="*/ 185673 w 2154203"/>
              <a:gd name="connsiteY6" fmla="*/ 1114017 h 1114017"/>
              <a:gd name="connsiteX7" fmla="*/ 0 w 2154203"/>
              <a:gd name="connsiteY7" fmla="*/ 928344 h 1114017"/>
              <a:gd name="connsiteX8" fmla="*/ 0 w 2154203"/>
              <a:gd name="connsiteY8" fmla="*/ 185673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4203" h="1114017">
                <a:moveTo>
                  <a:pt x="0" y="185673"/>
                </a:moveTo>
                <a:cubicBezTo>
                  <a:pt x="0" y="83129"/>
                  <a:pt x="83129" y="0"/>
                  <a:pt x="185673" y="0"/>
                </a:cubicBezTo>
                <a:lnTo>
                  <a:pt x="1968530" y="0"/>
                </a:lnTo>
                <a:cubicBezTo>
                  <a:pt x="2071074" y="0"/>
                  <a:pt x="2154203" y="83129"/>
                  <a:pt x="2154203" y="185673"/>
                </a:cubicBezTo>
                <a:lnTo>
                  <a:pt x="2154203" y="928344"/>
                </a:lnTo>
                <a:cubicBezTo>
                  <a:pt x="2154203" y="1030888"/>
                  <a:pt x="2071074" y="1114017"/>
                  <a:pt x="1968530" y="1114017"/>
                </a:cubicBezTo>
                <a:lnTo>
                  <a:pt x="185673" y="1114017"/>
                </a:lnTo>
                <a:cubicBezTo>
                  <a:pt x="83129" y="1114017"/>
                  <a:pt x="0" y="1030888"/>
                  <a:pt x="0" y="928344"/>
                </a:cubicBezTo>
                <a:lnTo>
                  <a:pt x="0" y="185673"/>
                </a:lnTo>
                <a:close/>
              </a:path>
            </a:pathLst>
          </a:custGeom>
          <a:solidFill>
            <a:srgbClr val="FEEDE6"/>
          </a:solidFill>
          <a:ln>
            <a:solidFill>
              <a:srgbClr val="F38A6D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1807066"/>
              <a:satOff val="66667"/>
              <a:lumOff val="-9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0582" tIns="92482" rIns="130582" bIns="9248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Тесты для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социальных сетей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4214936" y="2799901"/>
            <a:ext cx="4717156" cy="1270958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D4E5F4">
              <a:alpha val="90000"/>
            </a:srgbClr>
          </a:solidFill>
          <a:ln>
            <a:solidFill>
              <a:srgbClr val="8097C6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Сайт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Социальные сети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Пресс-релизы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445677" y="5428211"/>
            <a:ext cx="3163905" cy="894221"/>
          </a:xfrm>
          <a:custGeom>
            <a:avLst/>
            <a:gdLst>
              <a:gd name="connsiteX0" fmla="*/ 0 w 1987924"/>
              <a:gd name="connsiteY0" fmla="*/ 185673 h 1114017"/>
              <a:gd name="connsiteX1" fmla="*/ 185673 w 1987924"/>
              <a:gd name="connsiteY1" fmla="*/ 0 h 1114017"/>
              <a:gd name="connsiteX2" fmla="*/ 1802251 w 1987924"/>
              <a:gd name="connsiteY2" fmla="*/ 0 h 1114017"/>
              <a:gd name="connsiteX3" fmla="*/ 1987924 w 1987924"/>
              <a:gd name="connsiteY3" fmla="*/ 185673 h 1114017"/>
              <a:gd name="connsiteX4" fmla="*/ 1987924 w 1987924"/>
              <a:gd name="connsiteY4" fmla="*/ 928344 h 1114017"/>
              <a:gd name="connsiteX5" fmla="*/ 1802251 w 1987924"/>
              <a:gd name="connsiteY5" fmla="*/ 1114017 h 1114017"/>
              <a:gd name="connsiteX6" fmla="*/ 185673 w 1987924"/>
              <a:gd name="connsiteY6" fmla="*/ 1114017 h 1114017"/>
              <a:gd name="connsiteX7" fmla="*/ 0 w 1987924"/>
              <a:gd name="connsiteY7" fmla="*/ 928344 h 1114017"/>
              <a:gd name="connsiteX8" fmla="*/ 0 w 1987924"/>
              <a:gd name="connsiteY8" fmla="*/ 185673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7924" h="1114017">
                <a:moveTo>
                  <a:pt x="0" y="185673"/>
                </a:moveTo>
                <a:cubicBezTo>
                  <a:pt x="0" y="83129"/>
                  <a:pt x="83129" y="0"/>
                  <a:pt x="185673" y="0"/>
                </a:cubicBezTo>
                <a:lnTo>
                  <a:pt x="1802251" y="0"/>
                </a:lnTo>
                <a:cubicBezTo>
                  <a:pt x="1904795" y="0"/>
                  <a:pt x="1987924" y="83129"/>
                  <a:pt x="1987924" y="185673"/>
                </a:cubicBezTo>
                <a:lnTo>
                  <a:pt x="1987924" y="928344"/>
                </a:lnTo>
                <a:cubicBezTo>
                  <a:pt x="1987924" y="1030888"/>
                  <a:pt x="1904795" y="1114017"/>
                  <a:pt x="1802251" y="1114017"/>
                </a:cubicBezTo>
                <a:lnTo>
                  <a:pt x="185673" y="1114017"/>
                </a:lnTo>
                <a:cubicBezTo>
                  <a:pt x="83129" y="1114017"/>
                  <a:pt x="0" y="1030888"/>
                  <a:pt x="0" y="928344"/>
                </a:cubicBezTo>
                <a:lnTo>
                  <a:pt x="0" y="185673"/>
                </a:lnTo>
                <a:close/>
              </a:path>
            </a:pathLst>
          </a:custGeom>
          <a:solidFill>
            <a:srgbClr val="FEEDE6"/>
          </a:solidFill>
          <a:ln>
            <a:solidFill>
              <a:srgbClr val="F38A6D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2710599"/>
              <a:satOff val="100000"/>
              <a:lumOff val="-1470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0582" tIns="92482" rIns="130582" bIns="92482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Участие в мероприятиях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542361" y="2744122"/>
            <a:ext cx="2302110" cy="2363724"/>
          </a:xfrm>
          <a:prstGeom prst="rect">
            <a:avLst/>
          </a:prstGeom>
          <a:solidFill>
            <a:srgbClr val="F27272"/>
          </a:solidFill>
          <a:ln>
            <a:solidFill>
              <a:srgbClr val="F1696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Рекламный контент, привлечение клиентов, рост продаж </a:t>
            </a:r>
          </a:p>
          <a:p>
            <a:pPr algn="ctr"/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4214937" y="3844127"/>
            <a:ext cx="4717156" cy="1512812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D4E5F4">
              <a:alpha val="90000"/>
            </a:srgbClr>
          </a:solidFill>
          <a:ln>
            <a:solidFill>
              <a:srgbClr val="D4D6DE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Разнообразие контента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Привлечение молодежной аудитории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Обмен постами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Ведение групп</a:t>
            </a:r>
          </a:p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4214937" y="5093098"/>
            <a:ext cx="4717156" cy="1564446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D4E5F4">
              <a:alpha val="90000"/>
            </a:srgbClr>
          </a:solidFill>
          <a:ln>
            <a:solidFill>
              <a:srgbClr val="8097C6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100" dirty="0"/>
          </a:p>
          <a:p>
            <a:pPr marL="457200" lvl="2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Промо-занятия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Вебинары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Круглые столы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Конференции по теме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4214936" y="1554096"/>
            <a:ext cx="4717156" cy="1485357"/>
          </a:xfrm>
          <a:custGeom>
            <a:avLst/>
            <a:gdLst>
              <a:gd name="connsiteX0" fmla="*/ 0 w 3678207"/>
              <a:gd name="connsiteY0" fmla="*/ 139252 h 1114017"/>
              <a:gd name="connsiteX1" fmla="*/ 3121199 w 3678207"/>
              <a:gd name="connsiteY1" fmla="*/ 139252 h 1114017"/>
              <a:gd name="connsiteX2" fmla="*/ 3121199 w 3678207"/>
              <a:gd name="connsiteY2" fmla="*/ 0 h 1114017"/>
              <a:gd name="connsiteX3" fmla="*/ 3678207 w 3678207"/>
              <a:gd name="connsiteY3" fmla="*/ 557009 h 1114017"/>
              <a:gd name="connsiteX4" fmla="*/ 3121199 w 3678207"/>
              <a:gd name="connsiteY4" fmla="*/ 1114017 h 1114017"/>
              <a:gd name="connsiteX5" fmla="*/ 3121199 w 3678207"/>
              <a:gd name="connsiteY5" fmla="*/ 974765 h 1114017"/>
              <a:gd name="connsiteX6" fmla="*/ 0 w 3678207"/>
              <a:gd name="connsiteY6" fmla="*/ 974765 h 1114017"/>
              <a:gd name="connsiteX7" fmla="*/ 0 w 3678207"/>
              <a:gd name="connsiteY7" fmla="*/ 139252 h 111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07" h="1114017">
                <a:moveTo>
                  <a:pt x="0" y="139252"/>
                </a:moveTo>
                <a:lnTo>
                  <a:pt x="3121199" y="139252"/>
                </a:lnTo>
                <a:lnTo>
                  <a:pt x="3121199" y="0"/>
                </a:lnTo>
                <a:lnTo>
                  <a:pt x="3678207" y="557009"/>
                </a:lnTo>
                <a:lnTo>
                  <a:pt x="3121199" y="1114017"/>
                </a:lnTo>
                <a:lnTo>
                  <a:pt x="3121199" y="974765"/>
                </a:lnTo>
                <a:lnTo>
                  <a:pt x="0" y="974765"/>
                </a:lnTo>
                <a:lnTo>
                  <a:pt x="0" y="139252"/>
                </a:lnTo>
                <a:close/>
              </a:path>
            </a:pathLst>
          </a:custGeom>
          <a:solidFill>
            <a:srgbClr val="D4E5F4">
              <a:alpha val="89804"/>
            </a:srgbClr>
          </a:solidFill>
          <a:ln>
            <a:solidFill>
              <a:srgbClr val="8097C6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146872" rIns="425376" bIns="146872" numCol="1" spcCol="1270" anchor="t" anchorCtr="0">
            <a:noAutofit/>
          </a:bodyPr>
          <a:lstStyle/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Экспертиза и оформление анонсов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Рассылки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Сайт и соц. сети</a:t>
            </a:r>
          </a:p>
          <a:p>
            <a:pPr marL="742950" lvl="2" indent="-2857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Контекстная реклама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419" y="941941"/>
            <a:ext cx="2958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 lang="en-US" sz="2400" b="1" i="0" u="none" strike="noStrike" kern="1200" baseline="0" dirty="0">
                <a:solidFill>
                  <a:srgbClr val="E20000"/>
                </a:solidFill>
                <a:latin typeface="Segoe UI Light" charset="0"/>
                <a:ea typeface="Segoe UI Light" charset="0"/>
                <a:cs typeface="Segoe UI Light" charset="0"/>
              </a:defRPr>
            </a:pPr>
            <a:r>
              <a:rPr lang="ru-RU" sz="2400" b="1" dirty="0">
                <a:solidFill>
                  <a:srgbClr val="E20000"/>
                </a:solidFill>
                <a:latin typeface="Segoe UI Light" charset="0"/>
                <a:ea typeface="Segoe UI Light" charset="0"/>
                <a:cs typeface="Segoe UI Light" charset="0"/>
              </a:rPr>
              <a:t>СТРУКТУРНЫЕ ПОДРАЗДЕЛЕНИЯ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19225" y="1065254"/>
            <a:ext cx="4508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>
                <a:solidFill>
                  <a:srgbClr val="E20000"/>
                </a:solidFill>
                <a:latin typeface="Segoe UI Light" charset="0"/>
                <a:ea typeface="Segoe UI Light" charset="0"/>
                <a:cs typeface="Segoe UI Light" charset="0"/>
              </a:rPr>
              <a:t>ЦЕНТР ПРОДВИЖЕНИЯ ИНО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45" y="50715"/>
            <a:ext cx="1359971" cy="1014539"/>
          </a:xfrm>
          <a:prstGeom prst="rect">
            <a:avLst/>
          </a:prstGeom>
        </p:spPr>
      </p:pic>
      <p:cxnSp>
        <p:nvCxnSpPr>
          <p:cNvPr id="19" name="Прямая соединительная линия 18"/>
          <p:cNvCxnSpPr/>
          <p:nvPr/>
        </p:nvCxnSpPr>
        <p:spPr>
          <a:xfrm flipH="1">
            <a:off x="1781597" y="174415"/>
            <a:ext cx="1" cy="767526"/>
          </a:xfrm>
          <a:prstGeom prst="line">
            <a:avLst/>
          </a:prstGeom>
          <a:ln w="28575">
            <a:solidFill>
              <a:srgbClr val="F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fld id="{69329E76-C468-4D5C-8D7A-EB6126F66CC1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997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94900" y="256190"/>
            <a:ext cx="8625829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</a:rPr>
              <a:t>НАШИ КОНТАКТЫ</a:t>
            </a:r>
          </a:p>
        </p:txBody>
      </p:sp>
      <p:pic>
        <p:nvPicPr>
          <p:cNvPr id="12" name="Рисунок 218" descr="Логотип МГПУ (3)">
            <a:extLst>
              <a:ext uri="{FF2B5EF4-FFF2-40B4-BE49-F238E27FC236}">
                <a16:creationId xmlns:a16="http://schemas.microsoft.com/office/drawing/2014/main" id="{FBB1450A-7B1F-4D94-A799-10D1D7E02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37" y="83510"/>
            <a:ext cx="1082706" cy="76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Прямая соединительная линия 12"/>
          <p:cNvCxnSpPr/>
          <p:nvPr/>
        </p:nvCxnSpPr>
        <p:spPr>
          <a:xfrm flipH="1">
            <a:off x="1535671" y="56961"/>
            <a:ext cx="1" cy="821803"/>
          </a:xfrm>
          <a:prstGeom prst="line">
            <a:avLst/>
          </a:prstGeom>
          <a:ln w="28575">
            <a:solidFill>
              <a:srgbClr val="F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025080" y="1680418"/>
            <a:ext cx="7639291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cap="all" dirty="0">
              <a:solidFill>
                <a:srgbClr val="C00000"/>
              </a:solidFill>
              <a:latin typeface="Museo Sans Cyrl 300" pitchFamily="50" charset="-52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defRPr/>
            </a:pPr>
            <a:r>
              <a:rPr lang="ru-RU" sz="2400" b="1" dirty="0" err="1">
                <a:solidFill>
                  <a:srgbClr val="FF0000"/>
                </a:solidFill>
                <a:latin typeface="Segoe UI Light" charset="0"/>
              </a:rPr>
              <a:t>И.о</a:t>
            </a:r>
            <a:r>
              <a:rPr lang="ru-RU" sz="2400" b="1" dirty="0">
                <a:solidFill>
                  <a:srgbClr val="FF0000"/>
                </a:solidFill>
                <a:latin typeface="Segoe UI Light" charset="0"/>
              </a:rPr>
              <a:t>. директора центра продвижения ИНО МГПУ</a:t>
            </a:r>
          </a:p>
          <a:p>
            <a:pPr algn="ctr">
              <a:defRPr/>
            </a:pPr>
            <a:endParaRPr lang="ru-RU" b="1" cap="all" dirty="0">
              <a:solidFill>
                <a:srgbClr val="C00000"/>
              </a:solidFill>
              <a:latin typeface="Museo Sans Cyrl 300" pitchFamily="50" charset="-52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</a:rPr>
              <a:t>Инна Владимировна Соболева</a:t>
            </a:r>
          </a:p>
          <a:p>
            <a:pPr algn="ctr">
              <a:defRPr/>
            </a:pPr>
            <a:endParaRPr lang="ru-RU" b="1" cap="all" dirty="0">
              <a:solidFill>
                <a:schemeClr val="bg2">
                  <a:lumMod val="25000"/>
                </a:schemeClr>
              </a:solidFill>
              <a:latin typeface="Museo Sans Cyrl 300" pitchFamily="50" charset="-52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</a:rPr>
              <a:t>8 (495)-958-02-21</a:t>
            </a:r>
          </a:p>
          <a:p>
            <a:pPr algn="ctr">
              <a:defRPr/>
            </a:pPr>
            <a:endParaRPr lang="ru-RU" b="1" cap="all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</a:rPr>
              <a:t>SobolevaIV@mgpu.ru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</a:endParaRPr>
          </a:p>
          <a:p>
            <a:pPr algn="ctr">
              <a:defRPr/>
            </a:pP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hlinkClick r:id="rId3"/>
              </a:rPr>
              <a:t>INO.MGPU.RU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Segoe UI Light" charset="0"/>
            </a:endParaRPr>
          </a:p>
          <a:p>
            <a:pPr algn="ctr">
              <a:defRPr/>
            </a:pPr>
            <a:endParaRPr lang="ru-RU" b="1" cap="all" dirty="0">
              <a:solidFill>
                <a:srgbClr val="C00000"/>
              </a:solidFill>
              <a:latin typeface="Museo Sans Cyrl 300" pitchFamily="50" charset="-52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B8607A6-7F0C-49C7-8776-75644E728AB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3600" y="3205816"/>
            <a:ext cx="6248400" cy="3652184"/>
          </a:xfrm>
          <a:prstGeom prst="rect">
            <a:avLst/>
          </a:prstGeom>
        </p:spPr>
      </p:pic>
      <p:sp>
        <p:nvSpPr>
          <p:cNvPr id="18" name="Номер слайда 25"/>
          <p:cNvSpPr>
            <a:spLocks noGrp="1"/>
          </p:cNvSpPr>
          <p:nvPr>
            <p:ph type="sldNum" sz="quarter" idx="12"/>
          </p:nvPr>
        </p:nvSpPr>
        <p:spPr>
          <a:xfrm>
            <a:off x="9292771" y="6431810"/>
            <a:ext cx="2743200" cy="365125"/>
          </a:xfrm>
        </p:spPr>
        <p:txBody>
          <a:bodyPr/>
          <a:lstStyle/>
          <a:p>
            <a:r>
              <a:rPr lang="en-US" dirty="0"/>
              <a:t>6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2" t="6828" r="31857" b="45690"/>
          <a:stretch/>
        </p:blipFill>
        <p:spPr>
          <a:xfrm>
            <a:off x="1276443" y="2129883"/>
            <a:ext cx="2003531" cy="246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974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396</Words>
  <Application>Microsoft Office PowerPoint</Application>
  <PresentationFormat>Широкоэкранный</PresentationFormat>
  <Paragraphs>144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Продвижение программ дополнительного образования детей и взрослых</vt:lpstr>
      <vt:lpstr>Набор инструментов для продвижения программ ДО</vt:lpstr>
      <vt:lpstr>Базы клиентов</vt:lpstr>
      <vt:lpstr>Взаимодействие при разработке и продвижении  программ ДО </vt:lpstr>
      <vt:lpstr>СОВМЕСТНАЯ РАБОТА ПО ПРОДВИЖЕНИЮ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при разработке и продвижении  программ ДО</dc:title>
  <dc:creator>Орчаков Олег Александрович</dc:creator>
  <cp:lastModifiedBy>Соболева И. В</cp:lastModifiedBy>
  <cp:revision>17</cp:revision>
  <cp:lastPrinted>2018-02-26T09:41:14Z</cp:lastPrinted>
  <dcterms:created xsi:type="dcterms:W3CDTF">2018-02-26T06:48:45Z</dcterms:created>
  <dcterms:modified xsi:type="dcterms:W3CDTF">2024-03-19T11:12:00Z</dcterms:modified>
</cp:coreProperties>
</file>