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6" r:id="rId2"/>
    <p:sldId id="354" r:id="rId3"/>
    <p:sldId id="355" r:id="rId4"/>
    <p:sldId id="381" r:id="rId5"/>
    <p:sldId id="382" r:id="rId6"/>
    <p:sldId id="391" r:id="rId7"/>
    <p:sldId id="389" r:id="rId8"/>
    <p:sldId id="392" r:id="rId9"/>
    <p:sldId id="393" r:id="rId10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B0BFBFA-97BC-48B8-9576-475C7487EB23}">
          <p14:sldIdLst>
            <p14:sldId id="276"/>
            <p14:sldId id="354"/>
            <p14:sldId id="355"/>
          </p14:sldIdLst>
        </p14:section>
        <p14:section name="Раздел без заголовка" id="{6BD15BA3-E547-4FCE-90FB-C050FBB2A026}">
          <p14:sldIdLst>
            <p14:sldId id="381"/>
          </p14:sldIdLst>
        </p14:section>
        <p14:section name="Раздел без заголовка" id="{2FAE8BA2-CC50-406B-BCFB-B803F2A74D92}">
          <p14:sldIdLst>
            <p14:sldId id="382"/>
            <p14:sldId id="391"/>
            <p14:sldId id="389"/>
            <p14:sldId id="392"/>
            <p14:sldId id="39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795" userDrawn="1">
          <p15:clr>
            <a:srgbClr val="A4A3A4"/>
          </p15:clr>
        </p15:guide>
        <p15:guide id="2" pos="39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B40000"/>
    <a:srgbClr val="A3BEF3"/>
    <a:srgbClr val="F8B9AE"/>
    <a:srgbClr val="FCC8C8"/>
    <a:srgbClr val="E20000"/>
    <a:srgbClr val="F97F7F"/>
    <a:srgbClr val="F9F9F9"/>
    <a:srgbClr val="F7B29F"/>
    <a:srgbClr val="F297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43" autoAdjust="0"/>
  </p:normalViewPr>
  <p:slideViewPr>
    <p:cSldViewPr snapToGrid="0">
      <p:cViewPr varScale="1">
        <p:scale>
          <a:sx n="64" d="100"/>
          <a:sy n="64" d="100"/>
        </p:scale>
        <p:origin x="72" y="960"/>
      </p:cViewPr>
      <p:guideLst>
        <p:guide orient="horz" pos="2795"/>
        <p:guide pos="39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BED9D3-E123-4164-8A95-ABB70259FA4E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54E153-A83B-44E6-9E7D-646CEF8DE8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197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31C8-C87D-4EC2-B116-426F8FD98580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DC1EA-A7BA-4E55-A0EA-C1698B511C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5764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31C8-C87D-4EC2-B116-426F8FD98580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DC1EA-A7BA-4E55-A0EA-C1698B511C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322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31C8-C87D-4EC2-B116-426F8FD98580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DC1EA-A7BA-4E55-A0EA-C1698B511C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7966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31C8-C87D-4EC2-B116-426F8FD98580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DC1EA-A7BA-4E55-A0EA-C1698B511C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1459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31C8-C87D-4EC2-B116-426F8FD98580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DC1EA-A7BA-4E55-A0EA-C1698B511C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81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31C8-C87D-4EC2-B116-426F8FD98580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DC1EA-A7BA-4E55-A0EA-C1698B511C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5789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31C8-C87D-4EC2-B116-426F8FD98580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DC1EA-A7BA-4E55-A0EA-C1698B511C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3970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31C8-C87D-4EC2-B116-426F8FD98580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DC1EA-A7BA-4E55-A0EA-C1698B511C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889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31C8-C87D-4EC2-B116-426F8FD98580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DC1EA-A7BA-4E55-A0EA-C1698B511C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355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31C8-C87D-4EC2-B116-426F8FD98580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DC1EA-A7BA-4E55-A0EA-C1698B511C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922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031C8-C87D-4EC2-B116-426F8FD98580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DC1EA-A7BA-4E55-A0EA-C1698B511C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6804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031C8-C87D-4EC2-B116-426F8FD98580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DC1EA-A7BA-4E55-A0EA-C1698B511C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0191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13829" y="1469874"/>
            <a:ext cx="6778171" cy="538812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99055" y="1899728"/>
            <a:ext cx="11359165" cy="1384995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DE0000"/>
                </a:solidFill>
                <a:latin typeface="Segoe UI Light" charset="0"/>
                <a:cs typeface="Segoe UI Light" charset="0"/>
              </a:rPr>
              <a:t> Об изменении порядка экспертизы программ дополнительного профессионального образования</a:t>
            </a:r>
            <a:endParaRPr lang="ru-RU" sz="3600" b="1" dirty="0">
              <a:solidFill>
                <a:srgbClr val="DE0000"/>
              </a:solidFill>
              <a:latin typeface="Segoe UI Light" charset="0"/>
              <a:ea typeface="Segoe UI Light" charset="0"/>
              <a:cs typeface="Segoe UI Light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334786" y="5764695"/>
            <a:ext cx="3522428" cy="64002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ru-RU" sz="2800" b="1" dirty="0">
              <a:solidFill>
                <a:srgbClr val="DE0000"/>
              </a:solidFill>
              <a:latin typeface="Segoe UI Light" charset="0"/>
              <a:ea typeface="Segoe UI Light" charset="0"/>
              <a:cs typeface="Segoe UI Light" charset="0"/>
            </a:endParaRPr>
          </a:p>
          <a:p>
            <a:r>
              <a:rPr lang="ru-RU" sz="2800" b="1" dirty="0">
                <a:solidFill>
                  <a:srgbClr val="DE0000"/>
                </a:solidFill>
                <a:latin typeface="Segoe UI Light" charset="0"/>
                <a:ea typeface="Segoe UI Light" charset="0"/>
                <a:cs typeface="Segoe UI Light" charset="0"/>
              </a:rPr>
              <a:t>26.02.2018</a:t>
            </a:r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4794637" y="4376604"/>
            <a:ext cx="7076777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Наталья Павловна Моторо, </a:t>
            </a:r>
          </a:p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зам.директора</a:t>
            </a:r>
            <a:r>
              <a:rPr lang="ru-RU" alt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 института непрерывного </a:t>
            </a:r>
          </a:p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charset="0"/>
                <a:ea typeface="Segoe UI Light" charset="0"/>
                <a:cs typeface="Segoe UI Light" charset="0"/>
              </a:rPr>
              <a:t>образования МГПУ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367" y="240418"/>
            <a:ext cx="1488954" cy="1110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040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5"/>
          <p:cNvSpPr>
            <a:spLocks noGrp="1" noChangeArrowheads="1"/>
          </p:cNvSpPr>
          <p:nvPr>
            <p:ph type="title"/>
          </p:nvPr>
        </p:nvSpPr>
        <p:spPr bwMode="auto">
          <a:xfrm>
            <a:off x="2550581" y="133696"/>
            <a:ext cx="10515600" cy="208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ru-RU" sz="3600" b="1" dirty="0">
                <a:solidFill>
                  <a:srgbClr val="B40000"/>
                </a:solidFill>
              </a:rPr>
              <a:t>Новый порядок (процедура) организации и проведения экспертизы дополнительных профессиональных программ, подготовленных к реализации на территории города Москвы</a:t>
            </a:r>
            <a:endParaRPr lang="ru-RU" altLang="ru-RU" sz="3600" b="1" dirty="0">
              <a:solidFill>
                <a:srgbClr val="B40000"/>
              </a:solidFill>
              <a:latin typeface="Segoe UI Light" charset="0"/>
              <a:ea typeface="Segoe UI Light" charset="0"/>
              <a:cs typeface="Segoe UI Light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367" y="240418"/>
            <a:ext cx="1488954" cy="1110760"/>
          </a:xfrm>
          <a:prstGeom prst="rect">
            <a:avLst/>
          </a:prstGeom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57B1596F-42AC-49F2-B1D7-33C3661752BA}"/>
              </a:ext>
            </a:extLst>
          </p:cNvPr>
          <p:cNvSpPr/>
          <p:nvPr/>
        </p:nvSpPr>
        <p:spPr>
          <a:xfrm>
            <a:off x="8514414" y="2361243"/>
            <a:ext cx="3533794" cy="106218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4DC59B6-A5E3-4426-8D38-B221A512B851}"/>
              </a:ext>
            </a:extLst>
          </p:cNvPr>
          <p:cNvSpPr/>
          <p:nvPr/>
        </p:nvSpPr>
        <p:spPr>
          <a:xfrm>
            <a:off x="8865926" y="2577399"/>
            <a:ext cx="31822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latin typeface="+mj-lt"/>
                <a:ea typeface="Times New Roman" panose="02020603050405020304" pitchFamily="18" charset="0"/>
              </a:rPr>
              <a:t>19 января 2018 г. </a:t>
            </a:r>
            <a:endParaRPr lang="ru-RU" sz="3200" b="1" dirty="0">
              <a:latin typeface="+mj-lt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6197674-B292-483E-8E38-CCCD74EEE8B3}"/>
              </a:ext>
            </a:extLst>
          </p:cNvPr>
          <p:cNvSpPr/>
          <p:nvPr/>
        </p:nvSpPr>
        <p:spPr>
          <a:xfrm>
            <a:off x="3568555" y="4577140"/>
            <a:ext cx="847965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Оценка качества ДПП: установление соответствия ДПП нормативно-правовой базе в сфере ДПО, наличия и адекватности структурно-логических связей между компонентами ДПП, ее актуальности для столичной системы образования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568555" y="3705068"/>
            <a:ext cx="8479652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B40000"/>
                </a:solidFill>
                <a:latin typeface="+mj-lt"/>
              </a:rPr>
              <a:t>Цель экспертизы </a:t>
            </a:r>
            <a:endParaRPr lang="ru-RU" sz="3600" dirty="0">
              <a:solidFill>
                <a:srgbClr val="B40000"/>
              </a:solidFill>
              <a:latin typeface="+mj-lt"/>
            </a:endParaRPr>
          </a:p>
        </p:txBody>
      </p:sp>
      <p:sp>
        <p:nvSpPr>
          <p:cNvPr id="10" name="Пятиугольник 9"/>
          <p:cNvSpPr>
            <a:spLocks noChangeArrowheads="1"/>
          </p:cNvSpPr>
          <p:nvPr/>
        </p:nvSpPr>
        <p:spPr bwMode="auto">
          <a:xfrm rot="5400000">
            <a:off x="7694795" y="2330892"/>
            <a:ext cx="227172" cy="4377128"/>
          </a:xfrm>
          <a:prstGeom prst="homePlate">
            <a:avLst>
              <a:gd name="adj" fmla="val 100000"/>
            </a:avLst>
          </a:prstGeom>
          <a:solidFill>
            <a:srgbClr val="A800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endParaRPr lang="en-US" altLang="ru-RU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604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5"/>
          <p:cNvSpPr>
            <a:spLocks noGrp="1" noChangeArrowheads="1"/>
          </p:cNvSpPr>
          <p:nvPr>
            <p:ph type="title"/>
          </p:nvPr>
        </p:nvSpPr>
        <p:spPr bwMode="auto">
          <a:xfrm>
            <a:off x="413681" y="2393763"/>
            <a:ext cx="11278646" cy="86793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наличие лицензии</a:t>
            </a:r>
            <a:br>
              <a:rPr lang="ru-RU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ru-RU" altLang="ru-RU" sz="2800" b="1" dirty="0">
              <a:solidFill>
                <a:srgbClr val="DE0000"/>
              </a:solidFill>
              <a:latin typeface="Segoe UI Light" charset="0"/>
              <a:ea typeface="Segoe UI Light" charset="0"/>
              <a:cs typeface="Segoe UI Light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367" y="240418"/>
            <a:ext cx="1488954" cy="1110760"/>
          </a:xfrm>
          <a:prstGeom prst="rect">
            <a:avLst/>
          </a:prstGeom>
        </p:spPr>
      </p:pic>
      <p:sp>
        <p:nvSpPr>
          <p:cNvPr id="11" name="Номер слайда 48">
            <a:extLst>
              <a:ext uri="{FF2B5EF4-FFF2-40B4-BE49-F238E27FC236}">
                <a16:creationId xmlns:a16="http://schemas.microsoft.com/office/drawing/2014/main" id="{41447FBE-7403-41B0-8E59-BA424F2BC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9495" y="6383818"/>
            <a:ext cx="2743200" cy="365125"/>
          </a:xfrm>
        </p:spPr>
        <p:txBody>
          <a:bodyPr/>
          <a:lstStyle/>
          <a:p>
            <a:fld id="{69329E76-C468-4D5C-8D7A-EB6126F66CC1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503356" y="240418"/>
            <a:ext cx="918897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600" b="1" dirty="0">
                <a:solidFill>
                  <a:srgbClr val="B40000"/>
                </a:solidFill>
                <a:latin typeface="+mj-lt"/>
                <a:ea typeface="+mj-ea"/>
                <a:cs typeface="+mj-cs"/>
              </a:rPr>
              <a:t>Требования к представлению ДПП на экспертизу</a:t>
            </a:r>
            <a:endParaRPr lang="ru-RU" sz="3600" b="1" dirty="0">
              <a:solidFill>
                <a:srgbClr val="B4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Прямоугольник 15"/>
          <p:cNvSpPr txBox="1">
            <a:spLocks noChangeArrowheads="1"/>
          </p:cNvSpPr>
          <p:nvPr/>
        </p:nvSpPr>
        <p:spPr bwMode="auto">
          <a:xfrm>
            <a:off x="413681" y="3261693"/>
            <a:ext cx="11278646" cy="86793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авторизация на Портале</a:t>
            </a:r>
            <a:br>
              <a:rPr lang="ru-RU" sz="2800" b="1" dirty="0"/>
            </a:br>
            <a:endParaRPr lang="ru-RU" altLang="ru-RU" sz="2800" b="1" dirty="0">
              <a:solidFill>
                <a:srgbClr val="DE0000"/>
              </a:solidFill>
              <a:latin typeface="Segoe UI Light" charset="0"/>
              <a:ea typeface="Segoe UI Light" charset="0"/>
              <a:cs typeface="Segoe UI Light" charset="0"/>
            </a:endParaRPr>
          </a:p>
        </p:txBody>
      </p:sp>
      <p:sp>
        <p:nvSpPr>
          <p:cNvPr id="9" name="Прямоугольник 15"/>
          <p:cNvSpPr txBox="1">
            <a:spLocks noChangeArrowheads="1"/>
          </p:cNvSpPr>
          <p:nvPr/>
        </p:nvSpPr>
        <p:spPr bwMode="auto">
          <a:xfrm>
            <a:off x="413681" y="4129623"/>
            <a:ext cx="11278646" cy="86793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наличие заявки </a:t>
            </a:r>
            <a:br>
              <a:rPr lang="ru-RU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ru-RU" altLang="ru-RU" sz="2800" b="1" dirty="0">
              <a:solidFill>
                <a:srgbClr val="DE0000"/>
              </a:solidFill>
              <a:latin typeface="Segoe UI Light" charset="0"/>
              <a:ea typeface="Segoe UI Light" charset="0"/>
              <a:cs typeface="Segoe UI Light" charset="0"/>
            </a:endParaRPr>
          </a:p>
        </p:txBody>
      </p:sp>
      <p:sp>
        <p:nvSpPr>
          <p:cNvPr id="10" name="Прямоугольник 15"/>
          <p:cNvSpPr txBox="1">
            <a:spLocks noChangeArrowheads="1"/>
          </p:cNvSpPr>
          <p:nvPr/>
        </p:nvSpPr>
        <p:spPr bwMode="auto">
          <a:xfrm>
            <a:off x="413681" y="4997553"/>
            <a:ext cx="11278646" cy="125572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тексты утвержденных Программ в электронном виде </a:t>
            </a:r>
            <a:r>
              <a:rPr lang="ru-RU" sz="2800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(титульные листы Программ с подписью руководителя организации и печатью в формате PDF, тексты Программ – в формате WORD).</a:t>
            </a:r>
            <a:endParaRPr lang="ru-RU" altLang="ru-RU" sz="2800" b="1" i="1" dirty="0">
              <a:solidFill>
                <a:schemeClr val="tx1">
                  <a:lumMod val="85000"/>
                  <a:lumOff val="15000"/>
                </a:schemeClr>
              </a:solidFill>
              <a:latin typeface="Segoe UI Light" charset="0"/>
              <a:ea typeface="Segoe UI Light" charset="0"/>
              <a:cs typeface="Segoe UI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235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367" y="240418"/>
            <a:ext cx="1488954" cy="1110760"/>
          </a:xfrm>
          <a:prstGeom prst="rect">
            <a:avLst/>
          </a:prstGeom>
        </p:spPr>
      </p:pic>
      <p:sp>
        <p:nvSpPr>
          <p:cNvPr id="11" name="Номер слайда 48">
            <a:extLst>
              <a:ext uri="{FF2B5EF4-FFF2-40B4-BE49-F238E27FC236}">
                <a16:creationId xmlns:a16="http://schemas.microsoft.com/office/drawing/2014/main" id="{41447FBE-7403-41B0-8E59-BA424F2BC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9495" y="6383818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329E76-C468-4D5C-8D7A-EB6126F66CC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FE841BC8-1071-4668-890A-56D70ADE4376}"/>
              </a:ext>
            </a:extLst>
          </p:cNvPr>
          <p:cNvSpPr/>
          <p:nvPr/>
        </p:nvSpPr>
        <p:spPr>
          <a:xfrm>
            <a:off x="5320145" y="812800"/>
            <a:ext cx="5754255" cy="5754255"/>
          </a:xfrm>
          <a:prstGeom prst="ellipse">
            <a:avLst/>
          </a:prstGeom>
          <a:noFill/>
          <a:ln w="57150">
            <a:solidFill>
              <a:srgbClr val="A3BE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59AC76CC-57C9-4E7A-8C3A-718955CB0915}"/>
              </a:ext>
            </a:extLst>
          </p:cNvPr>
          <p:cNvSpPr/>
          <p:nvPr/>
        </p:nvSpPr>
        <p:spPr>
          <a:xfrm>
            <a:off x="6871316" y="2436729"/>
            <a:ext cx="2558473" cy="2558473"/>
          </a:xfrm>
          <a:prstGeom prst="ellipse">
            <a:avLst/>
          </a:prstGeom>
          <a:solidFill>
            <a:srgbClr val="A3BEF3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25881D2D-84BC-4CA8-A9EF-C57BD0DC10E1}"/>
              </a:ext>
            </a:extLst>
          </p:cNvPr>
          <p:cNvSpPr/>
          <p:nvPr/>
        </p:nvSpPr>
        <p:spPr>
          <a:xfrm>
            <a:off x="7473373" y="3054479"/>
            <a:ext cx="1339271" cy="1311565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69D182C-A484-4E66-8B67-86EAE8FA253A}"/>
              </a:ext>
            </a:extLst>
          </p:cNvPr>
          <p:cNvSpPr txBox="1"/>
          <p:nvPr/>
        </p:nvSpPr>
        <p:spPr>
          <a:xfrm>
            <a:off x="4496977" y="3803630"/>
            <a:ext cx="1787024" cy="919401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1920"/>
              </a:lnSpc>
            </a:pPr>
            <a:r>
              <a:rPr lang="ru-RU" sz="1600" dirty="0"/>
              <a:t>Техническая </a:t>
            </a:r>
          </a:p>
          <a:p>
            <a:pPr algn="ctr">
              <a:lnSpc>
                <a:spcPts val="1920"/>
              </a:lnSpc>
            </a:pPr>
            <a:r>
              <a:rPr lang="ru-RU" sz="1600" dirty="0"/>
              <a:t>экспертиза</a:t>
            </a:r>
          </a:p>
          <a:p>
            <a:pPr algn="ctr">
              <a:lnSpc>
                <a:spcPts val="1920"/>
              </a:lnSpc>
            </a:pPr>
            <a:r>
              <a:rPr lang="ru-RU" sz="1600" dirty="0"/>
              <a:t>3 </a:t>
            </a:r>
            <a:r>
              <a:rPr lang="ru-RU" sz="1600" dirty="0" err="1"/>
              <a:t>р.д</a:t>
            </a:r>
            <a:r>
              <a:rPr lang="ru-RU" sz="1600" dirty="0"/>
              <a:t>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0D7CF73-6D5F-4B35-9D6B-FF3B258A5001}"/>
              </a:ext>
            </a:extLst>
          </p:cNvPr>
          <p:cNvSpPr txBox="1"/>
          <p:nvPr/>
        </p:nvSpPr>
        <p:spPr>
          <a:xfrm>
            <a:off x="7342280" y="426902"/>
            <a:ext cx="1709983" cy="919401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ЭС МГПУ</a:t>
            </a:r>
          </a:p>
          <a:p>
            <a:pPr algn="ctr"/>
            <a:r>
              <a:rPr lang="ru-RU" sz="1600" b="1" dirty="0"/>
              <a:t>3 </a:t>
            </a:r>
            <a:r>
              <a:rPr lang="ru-RU" sz="1600" b="1" dirty="0" err="1"/>
              <a:t>р.д</a:t>
            </a:r>
            <a:r>
              <a:rPr lang="ru-RU" sz="1600" b="1" dirty="0"/>
              <a:t>.</a:t>
            </a:r>
          </a:p>
          <a:p>
            <a:pPr algn="ctr"/>
            <a:endParaRPr lang="ru-RU" sz="16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F5A9C2B-2BDC-4B63-A0DD-070DAB99208B}"/>
              </a:ext>
            </a:extLst>
          </p:cNvPr>
          <p:cNvSpPr txBox="1"/>
          <p:nvPr/>
        </p:nvSpPr>
        <p:spPr>
          <a:xfrm>
            <a:off x="4743554" y="1649990"/>
            <a:ext cx="1740852" cy="919401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Содержательная</a:t>
            </a:r>
          </a:p>
          <a:p>
            <a:pPr algn="ctr"/>
            <a:r>
              <a:rPr lang="ru-RU" sz="1600" dirty="0"/>
              <a:t>экспертиза</a:t>
            </a:r>
          </a:p>
          <a:p>
            <a:pPr algn="ctr"/>
            <a:r>
              <a:rPr lang="ru-RU" sz="1600" dirty="0"/>
              <a:t>5 </a:t>
            </a:r>
            <a:r>
              <a:rPr lang="ru-RU" sz="1600" dirty="0" err="1"/>
              <a:t>р.д</a:t>
            </a:r>
            <a:r>
              <a:rPr lang="ru-RU" sz="1600" dirty="0"/>
              <a:t>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3954781-5968-4CFD-8897-50033B20F50E}"/>
              </a:ext>
            </a:extLst>
          </p:cNvPr>
          <p:cNvSpPr txBox="1"/>
          <p:nvPr/>
        </p:nvSpPr>
        <p:spPr>
          <a:xfrm>
            <a:off x="9710054" y="1566280"/>
            <a:ext cx="1740852" cy="1191816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ru-RU" sz="1600" dirty="0"/>
          </a:p>
          <a:p>
            <a:pPr algn="ctr"/>
            <a:r>
              <a:rPr lang="ru-RU" sz="1600" dirty="0"/>
              <a:t>Утверждение</a:t>
            </a:r>
          </a:p>
          <a:p>
            <a:pPr algn="ctr"/>
            <a:r>
              <a:rPr lang="ru-RU" sz="1600" dirty="0"/>
              <a:t>5 </a:t>
            </a:r>
            <a:r>
              <a:rPr lang="ru-RU" sz="1600" dirty="0" err="1"/>
              <a:t>р.д</a:t>
            </a:r>
            <a:r>
              <a:rPr lang="ru-RU" sz="1600" dirty="0"/>
              <a:t>.</a:t>
            </a:r>
          </a:p>
          <a:p>
            <a:pPr algn="ctr"/>
            <a:endParaRPr lang="ru-RU" sz="160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DCD418B-2C74-4E17-92ED-0518C5108F81}"/>
              </a:ext>
            </a:extLst>
          </p:cNvPr>
          <p:cNvSpPr txBox="1"/>
          <p:nvPr/>
        </p:nvSpPr>
        <p:spPr>
          <a:xfrm>
            <a:off x="10044009" y="3660203"/>
            <a:ext cx="1935556" cy="919401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Внешняя техническая </a:t>
            </a:r>
          </a:p>
          <a:p>
            <a:pPr algn="ctr"/>
            <a:r>
              <a:rPr lang="ru-RU" sz="1600" dirty="0"/>
              <a:t>экспертиза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1C83641-8923-4658-BE59-A86BC02A9604}"/>
              </a:ext>
            </a:extLst>
          </p:cNvPr>
          <p:cNvSpPr txBox="1"/>
          <p:nvPr/>
        </p:nvSpPr>
        <p:spPr>
          <a:xfrm>
            <a:off x="8718750" y="5432345"/>
            <a:ext cx="1819779" cy="1191816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Внешняя содержательная </a:t>
            </a:r>
          </a:p>
          <a:p>
            <a:pPr algn="ctr"/>
            <a:r>
              <a:rPr lang="ru-RU" sz="1600" dirty="0"/>
              <a:t>экспертиза, 18-20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26CE954-F74D-4A8D-A063-B222D169F553}"/>
              </a:ext>
            </a:extLst>
          </p:cNvPr>
          <p:cNvSpPr txBox="1"/>
          <p:nvPr/>
        </p:nvSpPr>
        <p:spPr>
          <a:xfrm>
            <a:off x="5763382" y="5469011"/>
            <a:ext cx="1819779" cy="919401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Размещение Программы</a:t>
            </a:r>
          </a:p>
          <a:p>
            <a:pPr algn="ctr"/>
            <a:r>
              <a:rPr lang="ru-RU" sz="1600" dirty="0"/>
              <a:t>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9220FB5-734E-434B-B86E-9DAA33708087}"/>
              </a:ext>
            </a:extLst>
          </p:cNvPr>
          <p:cNvSpPr txBox="1"/>
          <p:nvPr/>
        </p:nvSpPr>
        <p:spPr>
          <a:xfrm>
            <a:off x="5134389" y="3423122"/>
            <a:ext cx="2955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/>
              <a:t>+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886D11E1-2651-4D21-A692-58AFBFA083C5}"/>
              </a:ext>
            </a:extLst>
          </p:cNvPr>
          <p:cNvSpPr txBox="1"/>
          <p:nvPr/>
        </p:nvSpPr>
        <p:spPr>
          <a:xfrm>
            <a:off x="5959151" y="4032619"/>
            <a:ext cx="2955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/>
              <a:t>-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E84F0FF-FEFB-4153-9F4B-8CF7BF70544D}"/>
              </a:ext>
            </a:extLst>
          </p:cNvPr>
          <p:cNvSpPr txBox="1"/>
          <p:nvPr/>
        </p:nvSpPr>
        <p:spPr>
          <a:xfrm>
            <a:off x="5925967" y="1305053"/>
            <a:ext cx="2955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/>
              <a:t>+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F80E529B-244E-4871-943F-7070BC4D895D}"/>
              </a:ext>
            </a:extLst>
          </p:cNvPr>
          <p:cNvSpPr txBox="1"/>
          <p:nvPr/>
        </p:nvSpPr>
        <p:spPr>
          <a:xfrm>
            <a:off x="6039162" y="1995859"/>
            <a:ext cx="2955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/>
              <a:t>-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0F04651D-8FD8-476D-9A66-0A32927F0B69}"/>
              </a:ext>
            </a:extLst>
          </p:cNvPr>
          <p:cNvSpPr txBox="1"/>
          <p:nvPr/>
        </p:nvSpPr>
        <p:spPr>
          <a:xfrm>
            <a:off x="8779509" y="572673"/>
            <a:ext cx="2955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/>
              <a:t>+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5A5C23C1-9717-4709-8631-DB75E04D4B47}"/>
              </a:ext>
            </a:extLst>
          </p:cNvPr>
          <p:cNvSpPr txBox="1"/>
          <p:nvPr/>
        </p:nvSpPr>
        <p:spPr>
          <a:xfrm>
            <a:off x="8045295" y="773545"/>
            <a:ext cx="2759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/>
              <a:t>- 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E4C014FB-6237-4463-B28D-6E1AEA43BE91}"/>
              </a:ext>
            </a:extLst>
          </p:cNvPr>
          <p:cNvSpPr txBox="1"/>
          <p:nvPr/>
        </p:nvSpPr>
        <p:spPr>
          <a:xfrm>
            <a:off x="10756218" y="4221929"/>
            <a:ext cx="2955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/>
              <a:t>+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BBEF09F9-2396-4448-B371-A9747DDCC1FB}"/>
              </a:ext>
            </a:extLst>
          </p:cNvPr>
          <p:cNvSpPr txBox="1"/>
          <p:nvPr/>
        </p:nvSpPr>
        <p:spPr>
          <a:xfrm>
            <a:off x="10031846" y="3851090"/>
            <a:ext cx="2955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/>
              <a:t>-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14F1D856-1F93-4B1C-B136-1709DE43E192}"/>
              </a:ext>
            </a:extLst>
          </p:cNvPr>
          <p:cNvSpPr txBox="1"/>
          <p:nvPr/>
        </p:nvSpPr>
        <p:spPr>
          <a:xfrm>
            <a:off x="8544789" y="6140340"/>
            <a:ext cx="4754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/>
              <a:t>+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CC9CDBB7-6C38-4F99-B5CF-C53454C48391}"/>
              </a:ext>
            </a:extLst>
          </p:cNvPr>
          <p:cNvSpPr txBox="1"/>
          <p:nvPr/>
        </p:nvSpPr>
        <p:spPr>
          <a:xfrm>
            <a:off x="8691126" y="5228231"/>
            <a:ext cx="2955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/>
              <a:t>-</a:t>
            </a:r>
          </a:p>
        </p:txBody>
      </p:sp>
      <p:sp>
        <p:nvSpPr>
          <p:cNvPr id="102" name="Овал 101">
            <a:extLst>
              <a:ext uri="{FF2B5EF4-FFF2-40B4-BE49-F238E27FC236}">
                <a16:creationId xmlns:a16="http://schemas.microsoft.com/office/drawing/2014/main" id="{29E29D32-595F-4BBB-8517-572324E54BF8}"/>
              </a:ext>
            </a:extLst>
          </p:cNvPr>
          <p:cNvSpPr/>
          <p:nvPr/>
        </p:nvSpPr>
        <p:spPr>
          <a:xfrm>
            <a:off x="1088099" y="4995202"/>
            <a:ext cx="728380" cy="690866"/>
          </a:xfrm>
          <a:prstGeom prst="ellipse">
            <a:avLst/>
          </a:prstGeom>
          <a:solidFill>
            <a:srgbClr val="A3BEF3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3" name="Овал 102">
            <a:extLst>
              <a:ext uri="{FF2B5EF4-FFF2-40B4-BE49-F238E27FC236}">
                <a16:creationId xmlns:a16="http://schemas.microsoft.com/office/drawing/2014/main" id="{B37F2194-76EE-46E5-9ABE-BCCBD1D3BC91}"/>
              </a:ext>
            </a:extLst>
          </p:cNvPr>
          <p:cNvSpPr/>
          <p:nvPr/>
        </p:nvSpPr>
        <p:spPr>
          <a:xfrm>
            <a:off x="1100437" y="5825528"/>
            <a:ext cx="677884" cy="690866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" name="Прямая со стрелкой 2">
            <a:extLst>
              <a:ext uri="{FF2B5EF4-FFF2-40B4-BE49-F238E27FC236}">
                <a16:creationId xmlns:a16="http://schemas.microsoft.com/office/drawing/2014/main" id="{67F3644B-40A8-45AE-AF35-5A04CC93B9A8}"/>
              </a:ext>
            </a:extLst>
          </p:cNvPr>
          <p:cNvCxnSpPr/>
          <p:nvPr/>
        </p:nvCxnSpPr>
        <p:spPr>
          <a:xfrm flipH="1">
            <a:off x="6135110" y="3769375"/>
            <a:ext cx="1677495" cy="258211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>
            <a:extLst>
              <a:ext uri="{FF2B5EF4-FFF2-40B4-BE49-F238E27FC236}">
                <a16:creationId xmlns:a16="http://schemas.microsoft.com/office/drawing/2014/main" id="{29E06373-ED6B-45FD-AC8F-1B9931B92F34}"/>
              </a:ext>
            </a:extLst>
          </p:cNvPr>
          <p:cNvCxnSpPr>
            <a:cxnSpLocks/>
          </p:cNvCxnSpPr>
          <p:nvPr/>
        </p:nvCxnSpPr>
        <p:spPr>
          <a:xfrm flipV="1">
            <a:off x="6283384" y="4143343"/>
            <a:ext cx="1687917" cy="336772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>
            <a:extLst>
              <a:ext uri="{FF2B5EF4-FFF2-40B4-BE49-F238E27FC236}">
                <a16:creationId xmlns:a16="http://schemas.microsoft.com/office/drawing/2014/main" id="{058774F2-1097-43D8-8A27-6663AFA5905C}"/>
              </a:ext>
            </a:extLst>
          </p:cNvPr>
          <p:cNvCxnSpPr/>
          <p:nvPr/>
        </p:nvCxnSpPr>
        <p:spPr>
          <a:xfrm>
            <a:off x="6284001" y="2502473"/>
            <a:ext cx="1655376" cy="780015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>
            <a:extLst>
              <a:ext uri="{FF2B5EF4-FFF2-40B4-BE49-F238E27FC236}">
                <a16:creationId xmlns:a16="http://schemas.microsoft.com/office/drawing/2014/main" id="{9DD6D25B-9F8F-40DF-91BC-E0496302B2CB}"/>
              </a:ext>
            </a:extLst>
          </p:cNvPr>
          <p:cNvCxnSpPr/>
          <p:nvPr/>
        </p:nvCxnSpPr>
        <p:spPr>
          <a:xfrm>
            <a:off x="8197271" y="1279528"/>
            <a:ext cx="0" cy="1914934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Равнобедренный треугольник 38">
            <a:extLst>
              <a:ext uri="{FF2B5EF4-FFF2-40B4-BE49-F238E27FC236}">
                <a16:creationId xmlns:a16="http://schemas.microsoft.com/office/drawing/2014/main" id="{27E5874E-46BB-4D8C-973F-C1B2D56515E3}"/>
              </a:ext>
            </a:extLst>
          </p:cNvPr>
          <p:cNvSpPr/>
          <p:nvPr/>
        </p:nvSpPr>
        <p:spPr>
          <a:xfrm rot="1014897">
            <a:off x="5455545" y="2569391"/>
            <a:ext cx="171379" cy="135451"/>
          </a:xfrm>
          <a:prstGeom prst="triangle">
            <a:avLst/>
          </a:prstGeom>
          <a:solidFill>
            <a:srgbClr val="A3BE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Равнобедренный треугольник 80">
            <a:extLst>
              <a:ext uri="{FF2B5EF4-FFF2-40B4-BE49-F238E27FC236}">
                <a16:creationId xmlns:a16="http://schemas.microsoft.com/office/drawing/2014/main" id="{EFA76472-04D0-4493-BAB9-829B9F3F920E}"/>
              </a:ext>
            </a:extLst>
          </p:cNvPr>
          <p:cNvSpPr/>
          <p:nvPr/>
        </p:nvSpPr>
        <p:spPr>
          <a:xfrm rot="3430859">
            <a:off x="7182446" y="898387"/>
            <a:ext cx="171379" cy="135451"/>
          </a:xfrm>
          <a:prstGeom prst="triangle">
            <a:avLst/>
          </a:prstGeom>
          <a:solidFill>
            <a:srgbClr val="A3BE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1" name="Прямая со стрелкой 40">
            <a:extLst>
              <a:ext uri="{FF2B5EF4-FFF2-40B4-BE49-F238E27FC236}">
                <a16:creationId xmlns:a16="http://schemas.microsoft.com/office/drawing/2014/main" id="{C596ABC2-9ED7-45C2-AFF4-90EF70379030}"/>
              </a:ext>
            </a:extLst>
          </p:cNvPr>
          <p:cNvCxnSpPr>
            <a:cxnSpLocks/>
          </p:cNvCxnSpPr>
          <p:nvPr/>
        </p:nvCxnSpPr>
        <p:spPr>
          <a:xfrm flipV="1">
            <a:off x="8902205" y="3207034"/>
            <a:ext cx="150058" cy="2321485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>
            <a:extLst>
              <a:ext uri="{FF2B5EF4-FFF2-40B4-BE49-F238E27FC236}">
                <a16:creationId xmlns:a16="http://schemas.microsoft.com/office/drawing/2014/main" id="{05B1A4D4-849C-4BA7-9745-ED74B65F9CDD}"/>
              </a:ext>
            </a:extLst>
          </p:cNvPr>
          <p:cNvCxnSpPr>
            <a:cxnSpLocks/>
          </p:cNvCxnSpPr>
          <p:nvPr/>
        </p:nvCxnSpPr>
        <p:spPr>
          <a:xfrm flipH="1" flipV="1">
            <a:off x="6407287" y="2011141"/>
            <a:ext cx="2612992" cy="1195893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>
            <a:extLst>
              <a:ext uri="{FF2B5EF4-FFF2-40B4-BE49-F238E27FC236}">
                <a16:creationId xmlns:a16="http://schemas.microsoft.com/office/drawing/2014/main" id="{FA9ABDDF-5E5F-49CF-8DF2-B122741942DD}"/>
              </a:ext>
            </a:extLst>
          </p:cNvPr>
          <p:cNvCxnSpPr>
            <a:stCxn id="80" idx="1"/>
          </p:cNvCxnSpPr>
          <p:nvPr/>
        </p:nvCxnSpPr>
        <p:spPr>
          <a:xfrm flipH="1" flipV="1">
            <a:off x="8624190" y="3833026"/>
            <a:ext cx="1407656" cy="402785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Равнобедренный треугольник 39">
            <a:extLst>
              <a:ext uri="{FF2B5EF4-FFF2-40B4-BE49-F238E27FC236}">
                <a16:creationId xmlns:a16="http://schemas.microsoft.com/office/drawing/2014/main" id="{27E5874E-46BB-4D8C-973F-C1B2D56515E3}"/>
              </a:ext>
            </a:extLst>
          </p:cNvPr>
          <p:cNvSpPr/>
          <p:nvPr/>
        </p:nvSpPr>
        <p:spPr>
          <a:xfrm rot="8995256">
            <a:off x="9968726" y="1439055"/>
            <a:ext cx="231871" cy="140239"/>
          </a:xfrm>
          <a:prstGeom prst="triangle">
            <a:avLst/>
          </a:prstGeom>
          <a:solidFill>
            <a:srgbClr val="A3BE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Равнобедренный треугольник 41">
            <a:extLst>
              <a:ext uri="{FF2B5EF4-FFF2-40B4-BE49-F238E27FC236}">
                <a16:creationId xmlns:a16="http://schemas.microsoft.com/office/drawing/2014/main" id="{27E5874E-46BB-4D8C-973F-C1B2D56515E3}"/>
              </a:ext>
            </a:extLst>
          </p:cNvPr>
          <p:cNvSpPr/>
          <p:nvPr/>
        </p:nvSpPr>
        <p:spPr>
          <a:xfrm rot="10800000">
            <a:off x="10946155" y="3495495"/>
            <a:ext cx="218518" cy="159638"/>
          </a:xfrm>
          <a:prstGeom prst="triangle">
            <a:avLst/>
          </a:prstGeom>
          <a:solidFill>
            <a:srgbClr val="A3BE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Равнобедренный треугольник 42">
            <a:extLst>
              <a:ext uri="{FF2B5EF4-FFF2-40B4-BE49-F238E27FC236}">
                <a16:creationId xmlns:a16="http://schemas.microsoft.com/office/drawing/2014/main" id="{27E5874E-46BB-4D8C-973F-C1B2D56515E3}"/>
              </a:ext>
            </a:extLst>
          </p:cNvPr>
          <p:cNvSpPr/>
          <p:nvPr/>
        </p:nvSpPr>
        <p:spPr>
          <a:xfrm rot="11995167">
            <a:off x="10322933" y="5355147"/>
            <a:ext cx="283935" cy="135853"/>
          </a:xfrm>
          <a:prstGeom prst="triangle">
            <a:avLst/>
          </a:prstGeom>
          <a:solidFill>
            <a:srgbClr val="A3BE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Равнобедренный треугольник 44">
            <a:extLst>
              <a:ext uri="{FF2B5EF4-FFF2-40B4-BE49-F238E27FC236}">
                <a16:creationId xmlns:a16="http://schemas.microsoft.com/office/drawing/2014/main" id="{27E5874E-46BB-4D8C-973F-C1B2D56515E3}"/>
              </a:ext>
            </a:extLst>
          </p:cNvPr>
          <p:cNvSpPr/>
          <p:nvPr/>
        </p:nvSpPr>
        <p:spPr>
          <a:xfrm rot="18094988">
            <a:off x="7157043" y="6363236"/>
            <a:ext cx="246646" cy="127842"/>
          </a:xfrm>
          <a:prstGeom prst="triangle">
            <a:avLst/>
          </a:prstGeom>
          <a:solidFill>
            <a:srgbClr val="A3BE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847854" y="3803586"/>
            <a:ext cx="2334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I</a:t>
            </a:r>
            <a:endParaRPr lang="ru-RU" sz="4000" dirty="0"/>
          </a:p>
        </p:txBody>
      </p:sp>
      <p:sp>
        <p:nvSpPr>
          <p:cNvPr id="46" name="TextBox 45"/>
          <p:cNvSpPr txBox="1"/>
          <p:nvPr/>
        </p:nvSpPr>
        <p:spPr>
          <a:xfrm>
            <a:off x="4030139" y="1658996"/>
            <a:ext cx="669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II</a:t>
            </a:r>
            <a:endParaRPr lang="ru-RU" sz="4000" dirty="0"/>
          </a:p>
        </p:txBody>
      </p:sp>
      <p:sp>
        <p:nvSpPr>
          <p:cNvPr id="47" name="TextBox 46"/>
          <p:cNvSpPr txBox="1"/>
          <p:nvPr/>
        </p:nvSpPr>
        <p:spPr>
          <a:xfrm>
            <a:off x="8045295" y="-152796"/>
            <a:ext cx="669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III</a:t>
            </a:r>
            <a:endParaRPr lang="ru-RU" sz="4000" dirty="0"/>
          </a:p>
        </p:txBody>
      </p:sp>
      <p:sp>
        <p:nvSpPr>
          <p:cNvPr id="52" name="TextBox 51"/>
          <p:cNvSpPr txBox="1"/>
          <p:nvPr/>
        </p:nvSpPr>
        <p:spPr>
          <a:xfrm>
            <a:off x="11538429" y="1836753"/>
            <a:ext cx="669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IV</a:t>
            </a:r>
            <a:endParaRPr lang="ru-RU" sz="4000" dirty="0"/>
          </a:p>
        </p:txBody>
      </p:sp>
      <p:sp>
        <p:nvSpPr>
          <p:cNvPr id="53" name="TextBox 52"/>
          <p:cNvSpPr txBox="1"/>
          <p:nvPr/>
        </p:nvSpPr>
        <p:spPr>
          <a:xfrm>
            <a:off x="10938808" y="4929815"/>
            <a:ext cx="669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V</a:t>
            </a:r>
            <a:endParaRPr lang="ru-RU" sz="4000" dirty="0"/>
          </a:p>
        </p:txBody>
      </p:sp>
      <p:sp>
        <p:nvSpPr>
          <p:cNvPr id="54" name="TextBox 53"/>
          <p:cNvSpPr txBox="1"/>
          <p:nvPr/>
        </p:nvSpPr>
        <p:spPr>
          <a:xfrm>
            <a:off x="6293015" y="6291152"/>
            <a:ext cx="669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VI</a:t>
            </a:r>
            <a:endParaRPr lang="ru-RU" sz="4000" dirty="0"/>
          </a:p>
        </p:txBody>
      </p:sp>
      <p:sp>
        <p:nvSpPr>
          <p:cNvPr id="55" name="TextBox 54"/>
          <p:cNvSpPr txBox="1"/>
          <p:nvPr/>
        </p:nvSpPr>
        <p:spPr>
          <a:xfrm>
            <a:off x="7957686" y="4297460"/>
            <a:ext cx="4120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/>
              <a:t>К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971301" y="3321246"/>
            <a:ext cx="4120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/>
              <a:t>Р</a:t>
            </a:r>
          </a:p>
        </p:txBody>
      </p:sp>
      <p:sp>
        <p:nvSpPr>
          <p:cNvPr id="57" name="Прямоугольник 56">
            <a:extLst>
              <a:ext uri="{FF2B5EF4-FFF2-40B4-BE49-F238E27FC236}">
                <a16:creationId xmlns:a16="http://schemas.microsoft.com/office/drawing/2014/main" id="{957B55D4-6369-4B37-8A70-E525E494D291}"/>
              </a:ext>
            </a:extLst>
          </p:cNvPr>
          <p:cNvSpPr/>
          <p:nvPr/>
        </p:nvSpPr>
        <p:spPr>
          <a:xfrm>
            <a:off x="1196837" y="2118969"/>
            <a:ext cx="29012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Срок прохождения экспертизы программ ПК </a:t>
            </a:r>
            <a:endParaRPr lang="ru-RU" dirty="0"/>
          </a:p>
        </p:txBody>
      </p:sp>
      <p:sp>
        <p:nvSpPr>
          <p:cNvPr id="58" name="Прямоугольник 57">
            <a:extLst>
              <a:ext uri="{FF2B5EF4-FFF2-40B4-BE49-F238E27FC236}">
                <a16:creationId xmlns:a16="http://schemas.microsoft.com/office/drawing/2014/main" id="{957B55D4-6369-4B37-8A70-E525E494D291}"/>
              </a:ext>
            </a:extLst>
          </p:cNvPr>
          <p:cNvSpPr/>
          <p:nvPr/>
        </p:nvSpPr>
        <p:spPr>
          <a:xfrm>
            <a:off x="1180082" y="3663537"/>
            <a:ext cx="29012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Срок прохождения экспертизы программ ПК </a:t>
            </a:r>
            <a:endParaRPr lang="ru-RU" dirty="0"/>
          </a:p>
        </p:txBody>
      </p:sp>
      <p:sp>
        <p:nvSpPr>
          <p:cNvPr id="59" name="Прямоугольник 58">
            <a:extLst>
              <a:ext uri="{FF2B5EF4-FFF2-40B4-BE49-F238E27FC236}">
                <a16:creationId xmlns:a16="http://schemas.microsoft.com/office/drawing/2014/main" id="{957B55D4-6369-4B37-8A70-E525E494D291}"/>
              </a:ext>
            </a:extLst>
          </p:cNvPr>
          <p:cNvSpPr/>
          <p:nvPr/>
        </p:nvSpPr>
        <p:spPr>
          <a:xfrm>
            <a:off x="1747504" y="5126176"/>
            <a:ext cx="17664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Координатор</a:t>
            </a:r>
            <a:endParaRPr lang="ru-RU" dirty="0"/>
          </a:p>
        </p:txBody>
      </p:sp>
      <p:sp>
        <p:nvSpPr>
          <p:cNvPr id="60" name="Прямоугольник 59">
            <a:extLst>
              <a:ext uri="{FF2B5EF4-FFF2-40B4-BE49-F238E27FC236}">
                <a16:creationId xmlns:a16="http://schemas.microsoft.com/office/drawing/2014/main" id="{957B55D4-6369-4B37-8A70-E525E494D291}"/>
              </a:ext>
            </a:extLst>
          </p:cNvPr>
          <p:cNvSpPr/>
          <p:nvPr/>
        </p:nvSpPr>
        <p:spPr>
          <a:xfrm>
            <a:off x="1718285" y="5857651"/>
            <a:ext cx="17664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Разработчик (автор)</a:t>
            </a:r>
            <a:endParaRPr lang="ru-RU" dirty="0"/>
          </a:p>
        </p:txBody>
      </p:sp>
      <p:sp>
        <p:nvSpPr>
          <p:cNvPr id="61" name="Прямоугольник 15"/>
          <p:cNvSpPr>
            <a:spLocks noGrp="1" noChangeArrowheads="1"/>
          </p:cNvSpPr>
          <p:nvPr>
            <p:ph type="title"/>
          </p:nvPr>
        </p:nvSpPr>
        <p:spPr bwMode="auto">
          <a:xfrm>
            <a:off x="1877943" y="167117"/>
            <a:ext cx="4910328" cy="1089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ru-RU" altLang="ru-RU" sz="3600" b="1" dirty="0">
                <a:solidFill>
                  <a:srgbClr val="C00000"/>
                </a:solidFill>
                <a:ea typeface="Segoe UI Light" charset="0"/>
                <a:cs typeface="Segoe UI Light" charset="0"/>
              </a:rPr>
              <a:t>Внутренняя и внешняя </a:t>
            </a:r>
            <a:br>
              <a:rPr lang="ru-RU" altLang="ru-RU" sz="3600" b="1" dirty="0">
                <a:solidFill>
                  <a:srgbClr val="C00000"/>
                </a:solidFill>
                <a:ea typeface="Segoe UI Light" charset="0"/>
                <a:cs typeface="Segoe UI Light" charset="0"/>
              </a:rPr>
            </a:br>
            <a:r>
              <a:rPr lang="ru-RU" altLang="ru-RU" sz="3600" b="1" dirty="0">
                <a:solidFill>
                  <a:srgbClr val="C00000"/>
                </a:solidFill>
                <a:ea typeface="Segoe UI Light" charset="0"/>
                <a:cs typeface="Segoe UI Light" charset="0"/>
              </a:rPr>
              <a:t>экспертизы</a:t>
            </a:r>
          </a:p>
        </p:txBody>
      </p:sp>
      <p:sp>
        <p:nvSpPr>
          <p:cNvPr id="67" name="Овал 11"/>
          <p:cNvSpPr>
            <a:spLocks noChangeArrowheads="1"/>
          </p:cNvSpPr>
          <p:nvPr/>
        </p:nvSpPr>
        <p:spPr bwMode="auto">
          <a:xfrm>
            <a:off x="50762" y="1985687"/>
            <a:ext cx="1222893" cy="1019171"/>
          </a:xfrm>
          <a:prstGeom prst="ellipse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anchor="t"/>
          <a:lstStyle/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36-38 </a:t>
            </a:r>
            <a:r>
              <a:rPr lang="ru-RU" altLang="ru-RU" sz="2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р.д</a:t>
            </a:r>
            <a:r>
              <a:rPr lang="ru-RU" altLang="ru-RU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alt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Овал 11"/>
          <p:cNvSpPr>
            <a:spLocks noChangeArrowheads="1"/>
          </p:cNvSpPr>
          <p:nvPr/>
        </p:nvSpPr>
        <p:spPr bwMode="auto">
          <a:xfrm>
            <a:off x="50762" y="3524832"/>
            <a:ext cx="1222893" cy="1019171"/>
          </a:xfrm>
          <a:prstGeom prst="ellipse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anchor="t"/>
          <a:lstStyle/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58-60 </a:t>
            </a:r>
            <a:r>
              <a:rPr lang="ru-RU" altLang="ru-RU" sz="2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р.д</a:t>
            </a:r>
            <a:r>
              <a:rPr lang="ru-RU" altLang="ru-RU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alt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936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367" y="240418"/>
            <a:ext cx="1488954" cy="1110760"/>
          </a:xfrm>
          <a:prstGeom prst="rect">
            <a:avLst/>
          </a:prstGeom>
        </p:spPr>
      </p:pic>
      <p:sp>
        <p:nvSpPr>
          <p:cNvPr id="11" name="Номер слайда 48">
            <a:extLst>
              <a:ext uri="{FF2B5EF4-FFF2-40B4-BE49-F238E27FC236}">
                <a16:creationId xmlns:a16="http://schemas.microsoft.com/office/drawing/2014/main" id="{41447FBE-7403-41B0-8E59-BA424F2BC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9495" y="6383818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329E76-C468-4D5C-8D7A-EB6126F66CC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Прямоугольник 15"/>
          <p:cNvSpPr>
            <a:spLocks noGrp="1" noChangeArrowheads="1"/>
          </p:cNvSpPr>
          <p:nvPr>
            <p:ph type="title"/>
          </p:nvPr>
        </p:nvSpPr>
        <p:spPr bwMode="auto">
          <a:xfrm>
            <a:off x="2079653" y="197016"/>
            <a:ext cx="994304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ru-RU" sz="3200" dirty="0">
                <a:solidFill>
                  <a:srgbClr val="B40000"/>
                </a:solidFill>
              </a:rPr>
              <a:t>Новые требования к дополнительным профессиональным программам повышения квалификации учителей по направлениям: </a:t>
            </a:r>
            <a:br>
              <a:rPr lang="ru-RU" sz="3200" dirty="0">
                <a:solidFill>
                  <a:srgbClr val="B40000"/>
                </a:solidFill>
              </a:rPr>
            </a:br>
            <a:r>
              <a:rPr lang="ru-RU" sz="3200" b="1" dirty="0">
                <a:solidFill>
                  <a:srgbClr val="B40000"/>
                </a:solidFill>
              </a:rPr>
              <a:t>предметные компетенции, IT и средовые компетенции, цифровая дидактика</a:t>
            </a:r>
            <a:endParaRPr lang="ru-RU" altLang="ru-RU" sz="3200" b="1" dirty="0">
              <a:solidFill>
                <a:srgbClr val="B40000"/>
              </a:solidFill>
              <a:latin typeface="Segoe UI Light" charset="0"/>
              <a:ea typeface="Segoe UI Light" charset="0"/>
              <a:cs typeface="Segoe UI Light" charset="0"/>
            </a:endParaRPr>
          </a:p>
        </p:txBody>
      </p:sp>
      <p:sp>
        <p:nvSpPr>
          <p:cNvPr id="13" name="Прямоугольник 15"/>
          <p:cNvSpPr txBox="1">
            <a:spLocks noChangeArrowheads="1"/>
          </p:cNvSpPr>
          <p:nvPr/>
        </p:nvSpPr>
        <p:spPr bwMode="auto">
          <a:xfrm>
            <a:off x="1187493" y="4613496"/>
            <a:ext cx="10418164" cy="53553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>
                <a:solidFill>
                  <a:srgbClr val="B40000"/>
                </a:solidFill>
              </a:rPr>
              <a:t>Базовый                    Продвинутый                           Углубленный</a:t>
            </a:r>
            <a:endParaRPr lang="ru-RU" altLang="ru-RU" sz="3200" b="1" dirty="0">
              <a:solidFill>
                <a:srgbClr val="B40000"/>
              </a:solidFill>
              <a:latin typeface="Segoe UI Light" charset="0"/>
              <a:ea typeface="Segoe UI Light" charset="0"/>
              <a:cs typeface="Segoe UI Light" charset="0"/>
            </a:endParaRPr>
          </a:p>
        </p:txBody>
      </p:sp>
      <p:sp>
        <p:nvSpPr>
          <p:cNvPr id="16" name="Прямоугольник 15"/>
          <p:cNvSpPr txBox="1">
            <a:spLocks noChangeArrowheads="1"/>
          </p:cNvSpPr>
          <p:nvPr/>
        </p:nvSpPr>
        <p:spPr bwMode="auto">
          <a:xfrm>
            <a:off x="3706541" y="4077965"/>
            <a:ext cx="5380069" cy="535531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>
                <a:solidFill>
                  <a:schemeClr val="bg1"/>
                </a:solidFill>
              </a:rPr>
              <a:t>Уровневое распределение</a:t>
            </a:r>
            <a:endParaRPr lang="ru-RU" altLang="ru-RU" sz="3200" b="1" dirty="0">
              <a:solidFill>
                <a:schemeClr val="bg1"/>
              </a:solidFill>
              <a:latin typeface="Segoe UI Light" charset="0"/>
              <a:ea typeface="Segoe UI Light" charset="0"/>
              <a:cs typeface="Segoe UI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164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367" y="240418"/>
            <a:ext cx="1488954" cy="1110760"/>
          </a:xfrm>
          <a:prstGeom prst="rect">
            <a:avLst/>
          </a:prstGeom>
        </p:spPr>
      </p:pic>
      <p:sp>
        <p:nvSpPr>
          <p:cNvPr id="11" name="Номер слайда 48">
            <a:extLst>
              <a:ext uri="{FF2B5EF4-FFF2-40B4-BE49-F238E27FC236}">
                <a16:creationId xmlns:a16="http://schemas.microsoft.com/office/drawing/2014/main" id="{41447FBE-7403-41B0-8E59-BA424F2BC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9495" y="6383818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329E76-C468-4D5C-8D7A-EB6126F66CC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08282" y="2087836"/>
            <a:ext cx="8514413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ru-RU" sz="2800" dirty="0"/>
          </a:p>
          <a:p>
            <a:pPr algn="just">
              <a:spcAft>
                <a:spcPts val="0"/>
              </a:spcAft>
            </a:pPr>
            <a:r>
              <a:rPr lang="ru-RU" sz="2800" dirty="0"/>
              <a:t>ЕГЭ (ОГЭ, ВПР) от 65 до 75% выполнения работы</a:t>
            </a:r>
          </a:p>
          <a:p>
            <a:pPr algn="just">
              <a:spcAft>
                <a:spcPts val="0"/>
              </a:spcAft>
            </a:pPr>
            <a:endParaRPr lang="ru-RU" sz="6000" dirty="0"/>
          </a:p>
          <a:p>
            <a:pPr algn="just">
              <a:spcAft>
                <a:spcPts val="0"/>
              </a:spcAft>
            </a:pPr>
            <a:r>
              <a:rPr lang="ru-RU" sz="2800" dirty="0"/>
              <a:t>ЕГЭ (ОГЭ, ВПР) от 75 до 85% выполнения работы</a:t>
            </a:r>
          </a:p>
          <a:p>
            <a:pPr algn="just">
              <a:spcAft>
                <a:spcPts val="0"/>
              </a:spcAft>
            </a:pPr>
            <a:endParaRPr lang="ru-RU" sz="2800" dirty="0"/>
          </a:p>
          <a:p>
            <a:pPr algn="just">
              <a:spcAft>
                <a:spcPts val="0"/>
              </a:spcAft>
            </a:pPr>
            <a:endParaRPr lang="ru-RU" sz="3600" dirty="0"/>
          </a:p>
          <a:p>
            <a:pPr algn="just">
              <a:spcAft>
                <a:spcPts val="0"/>
              </a:spcAft>
            </a:pPr>
            <a:r>
              <a:rPr lang="ru-RU" sz="2800" dirty="0"/>
              <a:t>ЕГЭ (ОГЭ, ВПР) от 85 до 100% выполнения работы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18855" y="2251265"/>
            <a:ext cx="2811604" cy="36625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Базовый </a:t>
            </a:r>
          </a:p>
          <a:p>
            <a:r>
              <a:rPr lang="ru-RU" sz="2800" dirty="0"/>
              <a:t>     уровень</a:t>
            </a:r>
          </a:p>
          <a:p>
            <a:endParaRPr lang="ru-RU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Продвинутый </a:t>
            </a:r>
          </a:p>
          <a:p>
            <a:r>
              <a:rPr lang="ru-RU" sz="2800" dirty="0"/>
              <a:t>     уровень</a:t>
            </a:r>
          </a:p>
          <a:p>
            <a:endParaRPr lang="ru-RU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Углубленный </a:t>
            </a:r>
          </a:p>
          <a:p>
            <a:r>
              <a:rPr lang="ru-RU" sz="2800" dirty="0"/>
              <a:t>     уровень</a:t>
            </a:r>
          </a:p>
        </p:txBody>
      </p:sp>
      <p:sp>
        <p:nvSpPr>
          <p:cNvPr id="20" name="Пятиугольник 19"/>
          <p:cNvSpPr>
            <a:spLocks noChangeArrowheads="1"/>
          </p:cNvSpPr>
          <p:nvPr/>
        </p:nvSpPr>
        <p:spPr bwMode="auto">
          <a:xfrm>
            <a:off x="3072541" y="2268034"/>
            <a:ext cx="224711" cy="999822"/>
          </a:xfrm>
          <a:prstGeom prst="homePlat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endParaRPr lang="en-US" altLang="ru-RU">
              <a:solidFill>
                <a:srgbClr val="C00000"/>
              </a:solidFill>
            </a:endParaRPr>
          </a:p>
        </p:txBody>
      </p:sp>
      <p:sp>
        <p:nvSpPr>
          <p:cNvPr id="21" name="Пятиугольник 20"/>
          <p:cNvSpPr>
            <a:spLocks noChangeArrowheads="1"/>
          </p:cNvSpPr>
          <p:nvPr/>
        </p:nvSpPr>
        <p:spPr bwMode="auto">
          <a:xfrm>
            <a:off x="3061237" y="3587513"/>
            <a:ext cx="224711" cy="999822"/>
          </a:xfrm>
          <a:prstGeom prst="homePlat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endParaRPr lang="en-US" altLang="ru-RU">
              <a:solidFill>
                <a:srgbClr val="C00000"/>
              </a:solidFill>
            </a:endParaRPr>
          </a:p>
        </p:txBody>
      </p:sp>
      <p:sp>
        <p:nvSpPr>
          <p:cNvPr id="22" name="Пятиугольник 21"/>
          <p:cNvSpPr>
            <a:spLocks noChangeArrowheads="1"/>
          </p:cNvSpPr>
          <p:nvPr/>
        </p:nvSpPr>
        <p:spPr bwMode="auto">
          <a:xfrm>
            <a:off x="3072541" y="4964161"/>
            <a:ext cx="224711" cy="999822"/>
          </a:xfrm>
          <a:prstGeom prst="homePlat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endParaRPr lang="en-US" altLang="ru-RU">
              <a:solidFill>
                <a:srgbClr val="C00000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434164" y="3365027"/>
            <a:ext cx="8619928" cy="1334125"/>
          </a:xfrm>
          <a:prstGeom prst="roundRect">
            <a:avLst/>
          </a:prstGeom>
          <a:solidFill>
            <a:srgbClr val="D9D9D9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18855" y="3379672"/>
            <a:ext cx="2805644" cy="1319480"/>
          </a:xfrm>
          <a:prstGeom prst="roundRect">
            <a:avLst/>
          </a:prstGeom>
          <a:solidFill>
            <a:srgbClr val="D9D9D9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846164" y="340148"/>
            <a:ext cx="5879678" cy="1011030"/>
          </a:xfrm>
          <a:prstGeom prst="roundRect">
            <a:avLst/>
          </a:prstGeom>
          <a:solidFill>
            <a:srgbClr val="B4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2"/>
          <p:cNvSpPr txBox="1">
            <a:spLocks noChangeArrowheads="1"/>
          </p:cNvSpPr>
          <p:nvPr/>
        </p:nvSpPr>
        <p:spPr bwMode="auto">
          <a:xfrm>
            <a:off x="5900396" y="529257"/>
            <a:ext cx="57712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r>
              <a:rPr lang="ru-RU" sz="3200" b="1" dirty="0">
                <a:solidFill>
                  <a:schemeClr val="bg1"/>
                </a:solidFill>
              </a:rPr>
              <a:t>Предметные компетенции</a:t>
            </a:r>
          </a:p>
        </p:txBody>
      </p:sp>
    </p:spTree>
    <p:extLst>
      <p:ext uri="{BB962C8B-B14F-4D97-AF65-F5344CB8AC3E}">
        <p14:creationId xmlns:p14="http://schemas.microsoft.com/office/powerpoint/2010/main" val="1652663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367" y="240418"/>
            <a:ext cx="1488954" cy="1110760"/>
          </a:xfrm>
          <a:prstGeom prst="rect">
            <a:avLst/>
          </a:prstGeom>
        </p:spPr>
      </p:pic>
      <p:sp>
        <p:nvSpPr>
          <p:cNvPr id="11" name="Номер слайда 48">
            <a:extLst>
              <a:ext uri="{FF2B5EF4-FFF2-40B4-BE49-F238E27FC236}">
                <a16:creationId xmlns:a16="http://schemas.microsoft.com/office/drawing/2014/main" id="{41447FBE-7403-41B0-8E59-BA424F2BC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9495" y="6383818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329E76-C468-4D5C-8D7A-EB6126F66CC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08282" y="1912172"/>
            <a:ext cx="8514413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ru-RU" sz="1200" dirty="0"/>
          </a:p>
          <a:p>
            <a:pPr algn="just">
              <a:spcAft>
                <a:spcPts val="0"/>
              </a:spcAft>
            </a:pPr>
            <a:r>
              <a:rPr lang="ru-RU" sz="2800" dirty="0">
                <a:solidFill>
                  <a:srgbClr val="000000"/>
                </a:solidFill>
                <a:ea typeface="Calibri" panose="020F0502020204030204" pitchFamily="34" charset="0"/>
              </a:rPr>
              <a:t>базовые пользовательские навыки работы с компьютерной техникой и имеющимся в школе оборудованием</a:t>
            </a:r>
          </a:p>
          <a:p>
            <a:pPr algn="just">
              <a:spcAft>
                <a:spcPts val="0"/>
              </a:spcAft>
            </a:pPr>
            <a:endParaRPr lang="ru-RU" dirty="0"/>
          </a:p>
          <a:p>
            <a:pPr algn="just">
              <a:spcAft>
                <a:spcPts val="0"/>
              </a:spcAft>
            </a:pPr>
            <a:r>
              <a:rPr lang="ru-RU" sz="2800" dirty="0"/>
              <a:t>освоение навыков работы с имеющимся в школе лабораторным и цифровым оборудованием</a:t>
            </a:r>
          </a:p>
          <a:p>
            <a:pPr algn="just">
              <a:spcAft>
                <a:spcPts val="0"/>
              </a:spcAft>
            </a:pPr>
            <a:endParaRPr lang="ru-RU" sz="2400" dirty="0"/>
          </a:p>
          <a:p>
            <a:pPr algn="just">
              <a:spcAft>
                <a:spcPts val="0"/>
              </a:spcAft>
            </a:pPr>
            <a:r>
              <a:rPr lang="ru-RU" sz="2800" dirty="0"/>
              <a:t>освоение навыков работы с высокотехнологичным, профессиональным лабораторным и цифровым оборудованием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18855" y="2251265"/>
            <a:ext cx="2811604" cy="36625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Базовый </a:t>
            </a:r>
          </a:p>
          <a:p>
            <a:r>
              <a:rPr lang="ru-RU" sz="2800" dirty="0"/>
              <a:t>     уровень</a:t>
            </a:r>
          </a:p>
          <a:p>
            <a:endParaRPr lang="ru-RU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Продвинутый </a:t>
            </a:r>
          </a:p>
          <a:p>
            <a:r>
              <a:rPr lang="ru-RU" sz="2800" dirty="0"/>
              <a:t>     уровень</a:t>
            </a:r>
          </a:p>
          <a:p>
            <a:endParaRPr lang="ru-RU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Углубленный </a:t>
            </a:r>
          </a:p>
          <a:p>
            <a:r>
              <a:rPr lang="ru-RU" sz="2800" dirty="0"/>
              <a:t>     уровень</a:t>
            </a:r>
          </a:p>
        </p:txBody>
      </p:sp>
      <p:sp>
        <p:nvSpPr>
          <p:cNvPr id="20" name="Пятиугольник 19"/>
          <p:cNvSpPr>
            <a:spLocks noChangeArrowheads="1"/>
          </p:cNvSpPr>
          <p:nvPr/>
        </p:nvSpPr>
        <p:spPr bwMode="auto">
          <a:xfrm>
            <a:off x="3072541" y="2268034"/>
            <a:ext cx="224711" cy="999822"/>
          </a:xfrm>
          <a:prstGeom prst="homePlat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endParaRPr lang="en-US" altLang="ru-RU">
              <a:solidFill>
                <a:srgbClr val="C00000"/>
              </a:solidFill>
            </a:endParaRPr>
          </a:p>
        </p:txBody>
      </p:sp>
      <p:sp>
        <p:nvSpPr>
          <p:cNvPr id="21" name="Пятиугольник 20"/>
          <p:cNvSpPr>
            <a:spLocks noChangeArrowheads="1"/>
          </p:cNvSpPr>
          <p:nvPr/>
        </p:nvSpPr>
        <p:spPr bwMode="auto">
          <a:xfrm>
            <a:off x="3061237" y="3714513"/>
            <a:ext cx="224711" cy="999822"/>
          </a:xfrm>
          <a:prstGeom prst="homePlat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endParaRPr lang="en-US" altLang="ru-RU">
              <a:solidFill>
                <a:srgbClr val="C00000"/>
              </a:solidFill>
            </a:endParaRPr>
          </a:p>
        </p:txBody>
      </p:sp>
      <p:sp>
        <p:nvSpPr>
          <p:cNvPr id="22" name="Пятиугольник 21"/>
          <p:cNvSpPr>
            <a:spLocks noChangeArrowheads="1"/>
          </p:cNvSpPr>
          <p:nvPr/>
        </p:nvSpPr>
        <p:spPr bwMode="auto">
          <a:xfrm>
            <a:off x="3072541" y="4964161"/>
            <a:ext cx="224711" cy="999822"/>
          </a:xfrm>
          <a:prstGeom prst="homePlat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endParaRPr lang="en-US" altLang="ru-RU">
              <a:solidFill>
                <a:srgbClr val="C00000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455524" y="3535150"/>
            <a:ext cx="8619928" cy="1334125"/>
          </a:xfrm>
          <a:prstGeom prst="roundRect">
            <a:avLst/>
          </a:prstGeom>
          <a:solidFill>
            <a:srgbClr val="D9D9D9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24815" y="3549795"/>
            <a:ext cx="2805644" cy="1319480"/>
          </a:xfrm>
          <a:prstGeom prst="roundRect">
            <a:avLst/>
          </a:prstGeom>
          <a:solidFill>
            <a:srgbClr val="D9D9D9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941884" y="420701"/>
            <a:ext cx="5879678" cy="1011030"/>
          </a:xfrm>
          <a:prstGeom prst="roundRect">
            <a:avLst/>
          </a:prstGeom>
          <a:solidFill>
            <a:srgbClr val="B4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2"/>
          <p:cNvSpPr txBox="1">
            <a:spLocks noChangeArrowheads="1"/>
          </p:cNvSpPr>
          <p:nvPr/>
        </p:nvSpPr>
        <p:spPr bwMode="auto">
          <a:xfrm>
            <a:off x="5941884" y="633828"/>
            <a:ext cx="592363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r>
              <a:rPr lang="ru-RU" sz="3200" b="1" dirty="0">
                <a:solidFill>
                  <a:schemeClr val="bg1"/>
                </a:solidFill>
              </a:rPr>
              <a:t>IT и средовые компетенции</a:t>
            </a:r>
          </a:p>
        </p:txBody>
      </p:sp>
    </p:spTree>
    <p:extLst>
      <p:ext uri="{BB962C8B-B14F-4D97-AF65-F5344CB8AC3E}">
        <p14:creationId xmlns:p14="http://schemas.microsoft.com/office/powerpoint/2010/main" val="1734283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367" y="240418"/>
            <a:ext cx="1488954" cy="1110760"/>
          </a:xfrm>
          <a:prstGeom prst="rect">
            <a:avLst/>
          </a:prstGeom>
        </p:spPr>
      </p:pic>
      <p:sp>
        <p:nvSpPr>
          <p:cNvPr id="11" name="Номер слайда 48">
            <a:extLst>
              <a:ext uri="{FF2B5EF4-FFF2-40B4-BE49-F238E27FC236}">
                <a16:creationId xmlns:a16="http://schemas.microsoft.com/office/drawing/2014/main" id="{41447FBE-7403-41B0-8E59-BA424F2BC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9495" y="6383818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329E76-C468-4D5C-8D7A-EB6126F66CC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08282" y="1912172"/>
            <a:ext cx="851441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ru-RU" sz="1200" dirty="0"/>
          </a:p>
          <a:p>
            <a:pPr algn="just">
              <a:spcAft>
                <a:spcPts val="0"/>
              </a:spcAft>
            </a:pPr>
            <a:r>
              <a:rPr lang="ru-RU" sz="2800" dirty="0">
                <a:solidFill>
                  <a:srgbClr val="000000"/>
                </a:solidFill>
                <a:ea typeface="Calibri" panose="020F0502020204030204" pitchFamily="34" charset="0"/>
              </a:rPr>
              <a:t>использование готовых решений, организация и сопровождение учебного процесса, доступных в Московской электронной школе</a:t>
            </a:r>
            <a:endParaRPr lang="ru-RU" dirty="0"/>
          </a:p>
          <a:p>
            <a:pPr algn="just">
              <a:spcAft>
                <a:spcPts val="0"/>
              </a:spcAft>
            </a:pPr>
            <a:r>
              <a:rPr lang="ru-RU" sz="2800" dirty="0"/>
              <a:t>освоение навыков адаптации под профессиональные задачи готовых решений, доступных в Московской электронной школе</a:t>
            </a:r>
            <a:endParaRPr lang="ru-RU" sz="2400" dirty="0"/>
          </a:p>
          <a:p>
            <a:pPr algn="just">
              <a:spcAft>
                <a:spcPts val="0"/>
              </a:spcAft>
            </a:pPr>
            <a:r>
              <a:rPr lang="ru-RU" sz="2800" dirty="0"/>
              <a:t>освоение навыков необходимых для создания собственного контента в Московской электронной школе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18855" y="2251265"/>
            <a:ext cx="2811604" cy="36625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Базовый </a:t>
            </a:r>
          </a:p>
          <a:p>
            <a:r>
              <a:rPr lang="ru-RU" sz="2800" dirty="0"/>
              <a:t>     уровень</a:t>
            </a:r>
          </a:p>
          <a:p>
            <a:endParaRPr lang="ru-RU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Продвинутый </a:t>
            </a:r>
          </a:p>
          <a:p>
            <a:r>
              <a:rPr lang="ru-RU" sz="2800" dirty="0"/>
              <a:t>     уровень</a:t>
            </a:r>
          </a:p>
          <a:p>
            <a:endParaRPr lang="ru-RU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Углубленный </a:t>
            </a:r>
          </a:p>
          <a:p>
            <a:r>
              <a:rPr lang="ru-RU" sz="2800" dirty="0"/>
              <a:t>     уровень</a:t>
            </a:r>
          </a:p>
        </p:txBody>
      </p:sp>
      <p:sp>
        <p:nvSpPr>
          <p:cNvPr id="20" name="Пятиугольник 19"/>
          <p:cNvSpPr>
            <a:spLocks noChangeArrowheads="1"/>
          </p:cNvSpPr>
          <p:nvPr/>
        </p:nvSpPr>
        <p:spPr bwMode="auto">
          <a:xfrm>
            <a:off x="3072541" y="2268034"/>
            <a:ext cx="224711" cy="999822"/>
          </a:xfrm>
          <a:prstGeom prst="homePlat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endParaRPr lang="en-US" altLang="ru-RU">
              <a:solidFill>
                <a:srgbClr val="C00000"/>
              </a:solidFill>
            </a:endParaRPr>
          </a:p>
        </p:txBody>
      </p:sp>
      <p:sp>
        <p:nvSpPr>
          <p:cNvPr id="21" name="Пятиугольник 20"/>
          <p:cNvSpPr>
            <a:spLocks noChangeArrowheads="1"/>
          </p:cNvSpPr>
          <p:nvPr/>
        </p:nvSpPr>
        <p:spPr bwMode="auto">
          <a:xfrm>
            <a:off x="3061237" y="3587513"/>
            <a:ext cx="224711" cy="999822"/>
          </a:xfrm>
          <a:prstGeom prst="homePlat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endParaRPr lang="en-US" altLang="ru-RU">
              <a:solidFill>
                <a:srgbClr val="C00000"/>
              </a:solidFill>
            </a:endParaRPr>
          </a:p>
        </p:txBody>
      </p:sp>
      <p:sp>
        <p:nvSpPr>
          <p:cNvPr id="22" name="Пятиугольник 21"/>
          <p:cNvSpPr>
            <a:spLocks noChangeArrowheads="1"/>
          </p:cNvSpPr>
          <p:nvPr/>
        </p:nvSpPr>
        <p:spPr bwMode="auto">
          <a:xfrm>
            <a:off x="3072541" y="4964161"/>
            <a:ext cx="224711" cy="999822"/>
          </a:xfrm>
          <a:prstGeom prst="homePlat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endParaRPr lang="en-US" altLang="ru-RU">
              <a:solidFill>
                <a:srgbClr val="C00000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455524" y="3425535"/>
            <a:ext cx="8619928" cy="1334125"/>
          </a:xfrm>
          <a:prstGeom prst="roundRect">
            <a:avLst/>
          </a:prstGeom>
          <a:solidFill>
            <a:srgbClr val="D9D9D9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3259" y="3422795"/>
            <a:ext cx="2805644" cy="1319480"/>
          </a:xfrm>
          <a:prstGeom prst="roundRect">
            <a:avLst/>
          </a:prstGeom>
          <a:solidFill>
            <a:srgbClr val="D9D9D9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941884" y="420701"/>
            <a:ext cx="5879678" cy="1011030"/>
          </a:xfrm>
          <a:prstGeom prst="roundRect">
            <a:avLst/>
          </a:prstGeom>
          <a:solidFill>
            <a:srgbClr val="B4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2"/>
          <p:cNvSpPr txBox="1">
            <a:spLocks noChangeArrowheads="1"/>
          </p:cNvSpPr>
          <p:nvPr/>
        </p:nvSpPr>
        <p:spPr bwMode="auto">
          <a:xfrm>
            <a:off x="6099056" y="605178"/>
            <a:ext cx="592363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r>
              <a:rPr lang="ru-RU" sz="3200" b="1" dirty="0">
                <a:solidFill>
                  <a:schemeClr val="bg1"/>
                </a:solidFill>
              </a:rPr>
              <a:t>Цифровая дидактика</a:t>
            </a:r>
          </a:p>
        </p:txBody>
      </p:sp>
    </p:spTree>
    <p:extLst>
      <p:ext uri="{BB962C8B-B14F-4D97-AF65-F5344CB8AC3E}">
        <p14:creationId xmlns:p14="http://schemas.microsoft.com/office/powerpoint/2010/main" val="84993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367" y="240418"/>
            <a:ext cx="1488954" cy="1110760"/>
          </a:xfrm>
          <a:prstGeom prst="rect">
            <a:avLst/>
          </a:prstGeom>
        </p:spPr>
      </p:pic>
      <p:sp>
        <p:nvSpPr>
          <p:cNvPr id="11" name="Номер слайда 48">
            <a:extLst>
              <a:ext uri="{FF2B5EF4-FFF2-40B4-BE49-F238E27FC236}">
                <a16:creationId xmlns:a16="http://schemas.microsoft.com/office/drawing/2014/main" id="{41447FBE-7403-41B0-8E59-BA424F2BC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9495" y="6383818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329E76-C468-4D5C-8D7A-EB6126F66CC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941884" y="420701"/>
            <a:ext cx="5879678" cy="1011030"/>
          </a:xfrm>
          <a:prstGeom prst="roundRect">
            <a:avLst/>
          </a:prstGeom>
          <a:solidFill>
            <a:srgbClr val="B4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2"/>
          <p:cNvSpPr txBox="1">
            <a:spLocks noChangeArrowheads="1"/>
          </p:cNvSpPr>
          <p:nvPr/>
        </p:nvSpPr>
        <p:spPr bwMode="auto">
          <a:xfrm>
            <a:off x="6099056" y="605178"/>
            <a:ext cx="592363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r>
              <a:rPr lang="ru-RU" sz="3200" b="1" dirty="0">
                <a:solidFill>
                  <a:schemeClr val="bg1"/>
                </a:solidFill>
              </a:rPr>
              <a:t>Важно!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59567" y="1586283"/>
            <a:ext cx="11161995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800" dirty="0">
                <a:solidFill>
                  <a:srgbClr val="000000"/>
                </a:solidFill>
                <a:ea typeface="Calibri" panose="020F0502020204030204" pitchFamily="34" charset="0"/>
              </a:rPr>
              <a:t>Программы на внутреннюю экспертизу направляются координатору в период с 25 августа по 25 мая</a:t>
            </a:r>
          </a:p>
          <a:p>
            <a:pPr algn="just">
              <a:spcAft>
                <a:spcPts val="0"/>
              </a:spcAft>
            </a:pPr>
            <a:endParaRPr lang="ru-RU" sz="12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>
                <a:solidFill>
                  <a:srgbClr val="000000"/>
                </a:solidFill>
                <a:ea typeface="Calibri" panose="020F0502020204030204" pitchFamily="34" charset="0"/>
              </a:rPr>
              <a:t>Программы на внешнюю экспертизу направляются в период с 15 сентября по 15 июня</a:t>
            </a:r>
          </a:p>
          <a:p>
            <a:pPr algn="just">
              <a:spcAft>
                <a:spcPts val="0"/>
              </a:spcAft>
            </a:pPr>
            <a:endParaRPr lang="ru-RU" sz="12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algn="just"/>
            <a:r>
              <a:rPr lang="ru-RU" sz="2800" dirty="0"/>
              <a:t>Программы, размещенные на Портале и невостребованные педагогическими работниками города Москвы по истечении 9 (девяти) месяцев с момента открытия записи, архивируются</a:t>
            </a:r>
          </a:p>
          <a:p>
            <a:pPr algn="just"/>
            <a:endParaRPr lang="ru-RU" sz="1200" dirty="0"/>
          </a:p>
          <a:p>
            <a:pPr algn="just"/>
            <a:r>
              <a:rPr lang="ru-RU" sz="2800" dirty="0"/>
              <a:t>Срок действия результатов экспертизы ДПП – два года с даты утверждения Экспертным советом</a:t>
            </a:r>
            <a:endParaRPr lang="ru-RU" sz="28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endParaRPr lang="ru-RU" sz="2800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59566" y="2573650"/>
            <a:ext cx="11161995" cy="1009000"/>
          </a:xfrm>
          <a:prstGeom prst="roundRect">
            <a:avLst/>
          </a:prstGeom>
          <a:solidFill>
            <a:srgbClr val="D9D9D9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59566" y="5043100"/>
            <a:ext cx="11161995" cy="1009000"/>
          </a:xfrm>
          <a:prstGeom prst="roundRect">
            <a:avLst/>
          </a:prstGeom>
          <a:solidFill>
            <a:srgbClr val="D9D9D9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65860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8161</TotalTime>
  <Words>424</Words>
  <Application>Microsoft Office PowerPoint</Application>
  <PresentationFormat>Широкоэкранный</PresentationFormat>
  <Paragraphs>119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 Об изменении порядка экспертизы программ дополнительного профессионального образования</vt:lpstr>
      <vt:lpstr>Новый порядок (процедура) организации и проведения экспертизы дополнительных профессиональных программ, подготовленных к реализации на территории города Москвы</vt:lpstr>
      <vt:lpstr>наличие лицензии </vt:lpstr>
      <vt:lpstr>Внутренняя и внешняя  экспертизы</vt:lpstr>
      <vt:lpstr>Новые требования к дополнительным профессиональным программам повышения квалификации учителей по направлениям:  предметные компетенции, IT и средовые компетенции, цифровая дидактика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Орчаков О.А,</dc:creator>
  <cp:lastModifiedBy>Моторо Наталья Павловна</cp:lastModifiedBy>
  <cp:revision>485</cp:revision>
  <cp:lastPrinted>2018-01-18T11:56:29Z</cp:lastPrinted>
  <dcterms:created xsi:type="dcterms:W3CDTF">2017-09-18T08:07:48Z</dcterms:created>
  <dcterms:modified xsi:type="dcterms:W3CDTF">2024-03-19T11:14:26Z</dcterms:modified>
</cp:coreProperties>
</file>